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0" r:id="rId6"/>
    <p:sldId id="261" r:id="rId7"/>
    <p:sldId id="262" r:id="rId8"/>
    <p:sldId id="264"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60" d="100"/>
          <a:sy n="60" d="100"/>
        </p:scale>
        <p:origin x="-642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73F7EC3-A0EA-48DA-85AD-D1801C4133AB}" type="datetimeFigureOut">
              <a:rPr lang="de-DE" smtClean="0"/>
              <a:t>25.02.2021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217547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73F7EC3-A0EA-48DA-85AD-D1801C4133AB}" type="datetimeFigureOut">
              <a:rPr lang="de-DE" smtClean="0"/>
              <a:t>25.02.2021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34908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73F7EC3-A0EA-48DA-85AD-D1801C4133AB}" type="datetimeFigureOut">
              <a:rPr lang="de-DE" smtClean="0"/>
              <a:t>25.02.2021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12234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73F7EC3-A0EA-48DA-85AD-D1801C4133AB}" type="datetimeFigureOut">
              <a:rPr lang="de-DE" smtClean="0"/>
              <a:t>25.02.2021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317387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F73F7EC3-A0EA-48DA-85AD-D1801C4133AB}" type="datetimeFigureOut">
              <a:rPr lang="de-DE" smtClean="0"/>
              <a:t>25.02.2021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4896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73F7EC3-A0EA-48DA-85AD-D1801C4133AB}" type="datetimeFigureOut">
              <a:rPr lang="de-DE" smtClean="0"/>
              <a:t>25.02.2021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191137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73F7EC3-A0EA-48DA-85AD-D1801C4133AB}" type="datetimeFigureOut">
              <a:rPr lang="de-DE" smtClean="0"/>
              <a:t>25.02.2021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279694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73F7EC3-A0EA-48DA-85AD-D1801C4133AB}" type="datetimeFigureOut">
              <a:rPr lang="de-DE" smtClean="0"/>
              <a:t>25.02.2021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351707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73F7EC3-A0EA-48DA-85AD-D1801C4133AB}" type="datetimeFigureOut">
              <a:rPr lang="de-DE" smtClean="0"/>
              <a:t>25.02.2021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168034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F73F7EC3-A0EA-48DA-85AD-D1801C4133AB}" type="datetimeFigureOut">
              <a:rPr lang="de-DE" smtClean="0"/>
              <a:t>25.02.2021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150943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F73F7EC3-A0EA-48DA-85AD-D1801C4133AB}" type="datetimeFigureOut">
              <a:rPr lang="de-DE" smtClean="0"/>
              <a:t>25.02.2021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CE1F08-E549-4053-A980-52D92B0171C2}" type="slidenum">
              <a:rPr lang="de-DE" smtClean="0"/>
              <a:t>‹Nr.›</a:t>
            </a:fld>
            <a:endParaRPr lang="de-DE"/>
          </a:p>
        </p:txBody>
      </p:sp>
    </p:spTree>
    <p:extLst>
      <p:ext uri="{BB962C8B-B14F-4D97-AF65-F5344CB8AC3E}">
        <p14:creationId xmlns:p14="http://schemas.microsoft.com/office/powerpoint/2010/main" val="380249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F7EC3-A0EA-48DA-85AD-D1801C4133AB}" type="datetimeFigureOut">
              <a:rPr lang="de-DE" smtClean="0"/>
              <a:t>25.02.2021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E1F08-E549-4053-A980-52D92B0171C2}" type="slidenum">
              <a:rPr lang="de-DE" smtClean="0"/>
              <a:t>‹Nr.›</a:t>
            </a:fld>
            <a:endParaRPr lang="de-DE"/>
          </a:p>
        </p:txBody>
      </p:sp>
    </p:spTree>
    <p:extLst>
      <p:ext uri="{BB962C8B-B14F-4D97-AF65-F5344CB8AC3E}">
        <p14:creationId xmlns:p14="http://schemas.microsoft.com/office/powerpoint/2010/main" val="706081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halbtagsblog.de/downloads/lerntheken-2/downloa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halbtagsblog.de/downloads/lerntheken-2/downloa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albtagsblog.de/downloads/lerntheken-2/downloa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albtagsblog.de/downloads/lerntheken-2/download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albtagsblog.de/downloads/lerntheken-2/downloa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albtagsblog.de/downloads/lerntheken-2/downloa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12192000" cy="694029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1524000" y="-384919"/>
            <a:ext cx="9144000" cy="2387600"/>
          </a:xfrm>
        </p:spPr>
        <p:txBody>
          <a:bodyPr>
            <a:normAutofit/>
          </a:bodyPr>
          <a:lstStyle/>
          <a:p>
            <a:r>
              <a:rPr lang="de-DE" b="1" dirty="0" smtClean="0">
                <a:solidFill>
                  <a:schemeClr val="accent5">
                    <a:lumMod val="50000"/>
                  </a:schemeClr>
                </a:solidFill>
                <a:latin typeface="Comic Sans MS" panose="030F0702030302020204" pitchFamily="66" charset="0"/>
              </a:rPr>
              <a:t>Titel anklicken und überschreiben</a:t>
            </a:r>
            <a:endParaRPr lang="de-DE" b="1" dirty="0">
              <a:solidFill>
                <a:schemeClr val="accent5">
                  <a:lumMod val="50000"/>
                </a:schemeClr>
              </a:solidFill>
              <a:latin typeface="Comic Sans MS" panose="030F0702030302020204" pitchFamily="66" charset="0"/>
            </a:endParaRPr>
          </a:p>
        </p:txBody>
      </p:sp>
      <p:sp>
        <p:nvSpPr>
          <p:cNvPr id="5" name="Interaktive Schaltfläche: Nächste(r) oder Weiter 4">
            <a:hlinkClick r:id="" action="ppaction://hlinkshowjump?jump=nextslide" highlightClick="1"/>
          </p:cNvPr>
          <p:cNvSpPr/>
          <p:nvPr/>
        </p:nvSpPr>
        <p:spPr>
          <a:xfrm>
            <a:off x="10792918" y="5488563"/>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689811" y="2289641"/>
            <a:ext cx="10732168" cy="1400383"/>
          </a:xfrm>
          <a:prstGeom prst="rect">
            <a:avLst/>
          </a:prstGeom>
          <a:noFill/>
        </p:spPr>
        <p:txBody>
          <a:bodyPr wrap="square" rtlCol="0">
            <a:spAutoFit/>
          </a:bodyPr>
          <a:lstStyle/>
          <a:p>
            <a:pPr algn="just"/>
            <a:r>
              <a:rPr lang="de-DE" sz="2000" b="1" dirty="0">
                <a:latin typeface="Comic Sans MS" panose="030F0702030302020204" pitchFamily="66" charset="0"/>
              </a:rPr>
              <a:t>Um das Zahlenschloss zu knacken, benötigst du dein Arbeitsblatt. Dort findest du 12 Rechtecke. Trage die fehlenden Zahlen für das Schloss in die weißen Felder ein. Du erfährst sie, wenn du die Aufgaben auf den </a:t>
            </a:r>
            <a:r>
              <a:rPr lang="de-DE" sz="2000" b="1" dirty="0" smtClean="0">
                <a:latin typeface="Comic Sans MS" panose="030F0702030302020204" pitchFamily="66" charset="0"/>
              </a:rPr>
              <a:t>Notizkarten </a:t>
            </a:r>
            <a:r>
              <a:rPr lang="de-DE" sz="2000" b="1" dirty="0">
                <a:latin typeface="Comic Sans MS" panose="030F0702030302020204" pitchFamily="66" charset="0"/>
              </a:rPr>
              <a:t>löst.</a:t>
            </a:r>
          </a:p>
          <a:p>
            <a:pPr algn="just"/>
            <a:endParaRPr lang="de-DE" sz="2500" b="1" dirty="0">
              <a:latin typeface="Comic Sans MS" panose="030F0702030302020204" pitchFamily="66" charset="0"/>
            </a:endParaRPr>
          </a:p>
        </p:txBody>
      </p:sp>
      <p:sp>
        <p:nvSpPr>
          <p:cNvPr id="53" name="Textfeld 52"/>
          <p:cNvSpPr txBox="1"/>
          <p:nvPr/>
        </p:nvSpPr>
        <p:spPr>
          <a:xfrm>
            <a:off x="4032504" y="5807498"/>
            <a:ext cx="6958967" cy="369332"/>
          </a:xfrm>
          <a:prstGeom prst="rect">
            <a:avLst/>
          </a:prstGeom>
          <a:noFill/>
        </p:spPr>
        <p:txBody>
          <a:bodyPr wrap="square" rtlCol="0">
            <a:spAutoFit/>
          </a:bodyPr>
          <a:lstStyle/>
          <a:p>
            <a:r>
              <a:rPr lang="de-DE" b="1" dirty="0">
                <a:latin typeface="Comic Sans MS" panose="030F0702030302020204" pitchFamily="66" charset="0"/>
              </a:rPr>
              <a:t>Jetzt geht es los! Hier kommst du zur ersten Notizkarte.</a:t>
            </a:r>
          </a:p>
        </p:txBody>
      </p:sp>
      <p:sp>
        <p:nvSpPr>
          <p:cNvPr id="6" name="Textfeld 5"/>
          <p:cNvSpPr txBox="1"/>
          <p:nvPr/>
        </p:nvSpPr>
        <p:spPr>
          <a:xfrm>
            <a:off x="2029095" y="6571667"/>
            <a:ext cx="8167529" cy="369332"/>
          </a:xfrm>
          <a:prstGeom prst="rect">
            <a:avLst/>
          </a:prstGeom>
          <a:noFill/>
        </p:spPr>
        <p:txBody>
          <a:bodyPr wrap="square" rtlCol="0">
            <a:spAutoFit/>
          </a:bodyPr>
          <a:lstStyle/>
          <a:p>
            <a:r>
              <a:rPr lang="de-DE" dirty="0"/>
              <a:t>Spielidee und didaktisches Konzept: Schenk, V. &amp; A. Jahreiß (</a:t>
            </a:r>
            <a:r>
              <a:rPr lang="de-DE" dirty="0" smtClean="0"/>
              <a:t>2021):  CC-BY-SA-Lizenz</a:t>
            </a:r>
            <a:endParaRPr lang="de-DE" dirty="0"/>
          </a:p>
        </p:txBody>
      </p:sp>
      <p:sp>
        <p:nvSpPr>
          <p:cNvPr id="39" name="Interaktive Schaltfläche: Anpassen 38">
            <a:hlinkClick r:id="" action="ppaction://noaction" highlightClick="1"/>
          </p:cNvPr>
          <p:cNvSpPr/>
          <p:nvPr/>
        </p:nvSpPr>
        <p:spPr>
          <a:xfrm>
            <a:off x="1872405" y="4337086"/>
            <a:ext cx="1259251" cy="566181"/>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Interaktive Schaltfläche: Anpassen 41">
            <a:hlinkClick r:id="" action="ppaction://noaction" highlightClick="1"/>
          </p:cNvPr>
          <p:cNvSpPr/>
          <p:nvPr/>
        </p:nvSpPr>
        <p:spPr>
          <a:xfrm>
            <a:off x="3299941" y="4337086"/>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flipH="1">
            <a:off x="1857533" y="443019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48" name="Textfeld 47"/>
          <p:cNvSpPr txBox="1"/>
          <p:nvPr/>
        </p:nvSpPr>
        <p:spPr>
          <a:xfrm flipH="1">
            <a:off x="3290057" y="4430197"/>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49" name="Interaktive Schaltfläche: Anpassen 48">
            <a:hlinkClick r:id="" action="ppaction://noaction" highlightClick="1"/>
          </p:cNvPr>
          <p:cNvSpPr/>
          <p:nvPr/>
        </p:nvSpPr>
        <p:spPr>
          <a:xfrm>
            <a:off x="4726876" y="4337086"/>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Interaktive Schaltfläche: Anpassen 49">
            <a:hlinkClick r:id="" action="ppaction://noaction" highlightClick="1"/>
          </p:cNvPr>
          <p:cNvSpPr/>
          <p:nvPr/>
        </p:nvSpPr>
        <p:spPr>
          <a:xfrm>
            <a:off x="6139869" y="4343960"/>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Interaktive Schaltfläche: Anpassen 50">
            <a:hlinkClick r:id="" action="ppaction://noaction" highlightClick="1"/>
          </p:cNvPr>
          <p:cNvSpPr/>
          <p:nvPr/>
        </p:nvSpPr>
        <p:spPr>
          <a:xfrm>
            <a:off x="7561591" y="4343960"/>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Interaktive Schaltfläche: Anpassen 53">
            <a:hlinkClick r:id="" action="ppaction://noaction" highlightClick="1"/>
          </p:cNvPr>
          <p:cNvSpPr/>
          <p:nvPr/>
        </p:nvSpPr>
        <p:spPr>
          <a:xfrm>
            <a:off x="8968851" y="4352282"/>
            <a:ext cx="1259251" cy="552432"/>
          </a:xfrm>
          <a:prstGeom prst="actionButtonBlank">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flipH="1">
            <a:off x="4707201" y="442863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56" name="Textfeld 55"/>
          <p:cNvSpPr txBox="1"/>
          <p:nvPr/>
        </p:nvSpPr>
        <p:spPr>
          <a:xfrm flipH="1">
            <a:off x="6110720" y="444383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57" name="Textfeld 56"/>
          <p:cNvSpPr txBox="1"/>
          <p:nvPr/>
        </p:nvSpPr>
        <p:spPr>
          <a:xfrm flipH="1">
            <a:off x="7543707" y="444003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58" name="Textfeld 57"/>
          <p:cNvSpPr txBox="1"/>
          <p:nvPr/>
        </p:nvSpPr>
        <p:spPr>
          <a:xfrm flipH="1">
            <a:off x="8943122" y="4451000"/>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59" name="Interaktive Schaltfläche: Anpassen 58">
            <a:hlinkClick r:id="" action="ppaction://noaction" highlightClick="1"/>
          </p:cNvPr>
          <p:cNvSpPr/>
          <p:nvPr/>
        </p:nvSpPr>
        <p:spPr>
          <a:xfrm>
            <a:off x="3299941" y="4980658"/>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Interaktive Schaltfläche: Anpassen 59">
            <a:hlinkClick r:id="" action="ppaction://noaction" highlightClick="1"/>
          </p:cNvPr>
          <p:cNvSpPr/>
          <p:nvPr/>
        </p:nvSpPr>
        <p:spPr>
          <a:xfrm>
            <a:off x="4726876" y="4980659"/>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Interaktive Schaltfläche: Anpassen 60">
            <a:hlinkClick r:id="" action="ppaction://noaction" highlightClick="1"/>
          </p:cNvPr>
          <p:cNvSpPr/>
          <p:nvPr/>
        </p:nvSpPr>
        <p:spPr>
          <a:xfrm>
            <a:off x="6139869" y="4977021"/>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Interaktive Schaltfläche: Anpassen 61">
            <a:hlinkClick r:id="" action="ppaction://noaction" highlightClick="1"/>
          </p:cNvPr>
          <p:cNvSpPr/>
          <p:nvPr/>
        </p:nvSpPr>
        <p:spPr>
          <a:xfrm>
            <a:off x="7561591" y="4977021"/>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Interaktive Schaltfläche: Anpassen 62">
            <a:hlinkClick r:id="" action="ppaction://noaction" highlightClick="1"/>
          </p:cNvPr>
          <p:cNvSpPr/>
          <p:nvPr/>
        </p:nvSpPr>
        <p:spPr>
          <a:xfrm>
            <a:off x="8968851" y="4995854"/>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Interaktive Schaltfläche: Anpassen 63">
            <a:hlinkClick r:id="" action="ppaction://noaction" highlightClick="1"/>
          </p:cNvPr>
          <p:cNvSpPr/>
          <p:nvPr/>
        </p:nvSpPr>
        <p:spPr>
          <a:xfrm>
            <a:off x="1868993" y="4975754"/>
            <a:ext cx="1259251" cy="552432"/>
          </a:xfrm>
          <a:prstGeom prst="actionButtonBlank">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4334340"/>
      </p:ext>
    </p:extLst>
  </p:cSld>
  <p:clrMapOvr>
    <a:masterClrMapping/>
  </p:clrMapOvr>
  <mc:AlternateContent xmlns:mc="http://schemas.openxmlformats.org/markup-compatibility/2006" xmlns:p14="http://schemas.microsoft.com/office/powerpoint/2010/main">
    <mc:Choice Requires="p14">
      <p:transition spd="slow" p14:dur="2000" advClick="0" advTm="720000"/>
    </mc:Choice>
    <mc:Fallback xmlns="">
      <p:transition spd="slow" advClick="0" advTm="7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67" name="Textfeld 66"/>
          <p:cNvSpPr txBox="1"/>
          <p:nvPr/>
        </p:nvSpPr>
        <p:spPr>
          <a:xfrm>
            <a:off x="391145" y="6207088"/>
            <a:ext cx="8449342" cy="923330"/>
          </a:xfrm>
          <a:prstGeom prst="rect">
            <a:avLst/>
          </a:prstGeom>
          <a:noFill/>
        </p:spPr>
        <p:txBody>
          <a:bodyPr wrap="square" rtlCol="0">
            <a:spAutoFit/>
          </a:bodyPr>
          <a:lstStyle/>
          <a:p>
            <a:r>
              <a:rPr lang="de-DE" dirty="0" smtClean="0"/>
              <a:t>Vorlage und  </a:t>
            </a:r>
            <a:r>
              <a:rPr lang="de-DE" dirty="0"/>
              <a:t>didaktisches Konzept: Schenk, V. &amp; A. Jahreiß (</a:t>
            </a:r>
            <a:r>
              <a:rPr lang="de-DE" dirty="0" smtClean="0"/>
              <a:t>2021), </a:t>
            </a:r>
            <a:r>
              <a:rPr lang="de-DE" dirty="0"/>
              <a:t>in Anlehnung an </a:t>
            </a:r>
            <a:r>
              <a:rPr lang="de-DE" dirty="0" smtClean="0"/>
              <a:t>Klinge, </a:t>
            </a:r>
            <a:r>
              <a:rPr lang="de-DE" dirty="0"/>
              <a:t>J.-M. mit Team: </a:t>
            </a:r>
            <a:r>
              <a:rPr lang="de-DE" dirty="0">
                <a:hlinkClick r:id="rId2"/>
              </a:rPr>
              <a:t>https://halbtagsblog.de/downloads/lerntheken-2/downloads/</a:t>
            </a:r>
            <a:endParaRPr lang="de-DE" dirty="0"/>
          </a:p>
          <a:p>
            <a:endParaRPr lang="de-DE" dirty="0"/>
          </a:p>
        </p:txBody>
      </p:sp>
      <p:sp>
        <p:nvSpPr>
          <p:cNvPr id="68" name="Textfeld 67"/>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69" name="Interaktive Schaltfläche: Anpassen 68">
            <a:hlinkClick r:id="" action="ppaction://noaction" highlightClick="1"/>
          </p:cNvPr>
          <p:cNvSpPr/>
          <p:nvPr/>
        </p:nvSpPr>
        <p:spPr>
          <a:xfrm>
            <a:off x="362583" y="1040228"/>
            <a:ext cx="1259251" cy="566181"/>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teraktive Schaltfläche: Anpassen 69">
            <a:hlinkClick r:id="" action="ppaction://noaction" highlightClick="1"/>
          </p:cNvPr>
          <p:cNvSpPr/>
          <p:nvPr/>
        </p:nvSpPr>
        <p:spPr>
          <a:xfrm>
            <a:off x="1790119"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flipH="1">
            <a:off x="347711"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2" name="Textfeld 71"/>
          <p:cNvSpPr txBox="1"/>
          <p:nvPr/>
        </p:nvSpPr>
        <p:spPr>
          <a:xfrm flipH="1">
            <a:off x="1780235"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3" name="Interaktive Schaltfläche: Anpassen 72">
            <a:hlinkClick r:id="" action="ppaction://noaction" highlightClick="1"/>
          </p:cNvPr>
          <p:cNvSpPr/>
          <p:nvPr/>
        </p:nvSpPr>
        <p:spPr>
          <a:xfrm>
            <a:off x="3217054"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Interaktive Schaltfläche: Anpassen 73">
            <a:hlinkClick r:id="" action="ppaction://noaction" highlightClick="1"/>
          </p:cNvPr>
          <p:cNvSpPr/>
          <p:nvPr/>
        </p:nvSpPr>
        <p:spPr>
          <a:xfrm>
            <a:off x="4630047"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6051769"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teraktive Schaltfläche: Anpassen 75">
            <a:hlinkClick r:id="" action="ppaction://noaction" highlightClick="1"/>
          </p:cNvPr>
          <p:cNvSpPr/>
          <p:nvPr/>
        </p:nvSpPr>
        <p:spPr>
          <a:xfrm>
            <a:off x="7459029" y="105542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flipH="1">
            <a:off x="3197379" y="113177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78" name="Textfeld 77"/>
          <p:cNvSpPr txBox="1"/>
          <p:nvPr/>
        </p:nvSpPr>
        <p:spPr>
          <a:xfrm flipH="1">
            <a:off x="4600898" y="11469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79" name="Textfeld 78"/>
          <p:cNvSpPr txBox="1"/>
          <p:nvPr/>
        </p:nvSpPr>
        <p:spPr>
          <a:xfrm flipH="1">
            <a:off x="6033885" y="11431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0" name="Textfeld 79"/>
          <p:cNvSpPr txBox="1"/>
          <p:nvPr/>
        </p:nvSpPr>
        <p:spPr>
          <a:xfrm flipH="1">
            <a:off x="7433300" y="11541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41" name="Textfeld 40"/>
          <p:cNvSpPr txBox="1"/>
          <p:nvPr/>
        </p:nvSpPr>
        <p:spPr>
          <a:xfrm>
            <a:off x="352121" y="197235"/>
            <a:ext cx="4217821" cy="477054"/>
          </a:xfrm>
          <a:prstGeom prst="rect">
            <a:avLst/>
          </a:prstGeom>
          <a:noFill/>
        </p:spPr>
        <p:txBody>
          <a:bodyPr wrap="none" rtlCol="0">
            <a:spAutoFit/>
          </a:bodyPr>
          <a:lstStyle/>
          <a:p>
            <a:r>
              <a:rPr lang="de-DE" sz="2500" b="1" dirty="0">
                <a:latin typeface="Comic Sans MS" panose="030F0702030302020204" pitchFamily="66" charset="0"/>
              </a:rPr>
              <a:t>K</a:t>
            </a:r>
            <a:r>
              <a:rPr lang="de-DE" sz="2500" b="1" dirty="0" smtClean="0">
                <a:latin typeface="Comic Sans MS" panose="030F0702030302020204" pitchFamily="66" charset="0"/>
              </a:rPr>
              <a:t>nacke </a:t>
            </a:r>
            <a:r>
              <a:rPr lang="de-DE" sz="2500" b="1" dirty="0">
                <a:latin typeface="Comic Sans MS" panose="030F0702030302020204" pitchFamily="66" charset="0"/>
              </a:rPr>
              <a:t>das Zahlenschloss!</a:t>
            </a:r>
          </a:p>
        </p:txBody>
      </p:sp>
      <p:sp>
        <p:nvSpPr>
          <p:cNvPr id="4" name="Textfeld 3"/>
          <p:cNvSpPr txBox="1"/>
          <p:nvPr/>
        </p:nvSpPr>
        <p:spPr>
          <a:xfrm>
            <a:off x="579120" y="2066167"/>
            <a:ext cx="3799840" cy="830997"/>
          </a:xfrm>
          <a:prstGeom prst="rect">
            <a:avLst/>
          </a:prstGeom>
          <a:noFill/>
        </p:spPr>
        <p:txBody>
          <a:bodyPr wrap="square" rtlCol="0">
            <a:spAutoFit/>
          </a:bodyPr>
          <a:lstStyle/>
          <a:p>
            <a:r>
              <a:rPr lang="de-DE" sz="2400" dirty="0" smtClean="0"/>
              <a:t>Anklicken und eigenen Text eingeben ….</a:t>
            </a:r>
            <a:endParaRPr lang="de-DE" sz="2400" dirty="0"/>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5" name="gelbe Tippkarte"/>
          <p:cNvSpPr/>
          <p:nvPr/>
        </p:nvSpPr>
        <p:spPr>
          <a:xfrm>
            <a:off x="18663377" y="2020180"/>
            <a:ext cx="3743371" cy="3870251"/>
          </a:xfrm>
          <a:prstGeom prst="rect">
            <a:avLst/>
          </a:prstGeom>
          <a:solidFill>
            <a:schemeClr val="accent4">
              <a:lumMod val="20000"/>
              <a:lumOff val="8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72164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98763 -0.01898 L -1.61992 -0.00995 " pathEditMode="relative" rAng="0" ptsTypes="AA">
                                      <p:cBhvr>
                                        <p:cTn id="15" dur="2000" fill="hold"/>
                                        <p:tgtEl>
                                          <p:spTgt spid="57"/>
                                        </p:tgtEl>
                                        <p:attrNameLst>
                                          <p:attrName>ppt_x</p:attrName>
                                          <p:attrName>ppt_y</p:attrName>
                                        </p:attrNameLst>
                                      </p:cBhvr>
                                      <p:rCtr x="-31615" y="44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2.29167E-6 -3.33333E-6 L 0.25 -3.33333E-6 " pathEditMode="relative" rAng="0" ptsTypes="AA">
                                      <p:cBhvr>
                                        <p:cTn id="19"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6.25E-7 -3.33333E-6 L -2.09648 -0.02477 " pathEditMode="relative" rAng="0" ptsTypes="AA">
                                      <p:cBhvr>
                                        <p:cTn id="24" dur="2000" fill="hold"/>
                                        <p:tgtEl>
                                          <p:spTgt spid="58"/>
                                        </p:tgtEl>
                                        <p:attrNameLst>
                                          <p:attrName>ppt_x</p:attrName>
                                          <p:attrName>ppt_y</p:attrName>
                                        </p:attrNameLst>
                                      </p:cBhvr>
                                      <p:rCtr x="-104831" y="-125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6.25E-7 -3.33333E-6 L 0.25 -3.33333E-6 " pathEditMode="relative" rAng="0" ptsTypes="AA">
                                      <p:cBhvr>
                                        <p:cTn id="28"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seq concurrent="1" nextAc="seek">
              <p:cTn id="29" restart="whenNotActive" fill="hold" evtFilter="cancelBubble" nodeType="interactiveSeq">
                <p:stCondLst>
                  <p:cond evt="onClick" delay="0">
                    <p:tgtEl>
                      <p:spTgt spid="44"/>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0.0595 -1.85185E-6 L -1.14114 -0.00023 " pathEditMode="relative" rAng="0" ptsTypes="AA">
                                      <p:cBhvr>
                                        <p:cTn id="33" dur="2000" fill="hold"/>
                                        <p:tgtEl>
                                          <p:spTgt spid="55"/>
                                        </p:tgtEl>
                                        <p:attrNameLst>
                                          <p:attrName>ppt_x</p:attrName>
                                          <p:attrName>ppt_y</p:attrName>
                                        </p:attrNameLst>
                                      </p:cBhvr>
                                      <p:rCtr x="-54089" y="-23"/>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0 0 L 0.25 0 E" pathEditMode="relative" ptsTypes="">
                                      <p:cBhvr>
                                        <p:cTn id="37" dur="2000" fill="hold"/>
                                        <p:tgtEl>
                                          <p:spTgt spid="55"/>
                                        </p:tgtEl>
                                        <p:attrNameLst>
                                          <p:attrName>ppt_x</p:attrName>
                                          <p:attrName>ppt_y</p:attrName>
                                        </p:attrNameLst>
                                      </p:cBhvr>
                                    </p:animMotion>
                                  </p:childTnLst>
                                </p:cTn>
                              </p:par>
                            </p:childTnLst>
                          </p:cTn>
                        </p:par>
                      </p:childTnLst>
                    </p:cTn>
                  </p:par>
                </p:childTnLst>
              </p:cTn>
              <p:nextCondLst>
                <p:cond evt="onClick" delay="0">
                  <p:tgtEl>
                    <p:spTgt spid="44"/>
                  </p:tgtEl>
                </p:cond>
              </p:nextCondLst>
            </p:seq>
          </p:childTnLst>
        </p:cTn>
      </p:par>
    </p:tnLst>
    <p:bldLst>
      <p:bldP spid="58" grpId="0" animBg="1"/>
      <p:bldP spid="58" grpId="1" animBg="1"/>
      <p:bldP spid="57" grpId="0" animBg="1"/>
      <p:bldP spid="57" grpId="1" animBg="1"/>
      <p:bldP spid="55" grpId="0" animBg="1"/>
      <p:bldP spid="55" grpId="1" animBg="1"/>
      <p:bldP spid="54" grpId="0" animBg="1"/>
      <p:bldP spid="5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352122" y="1825625"/>
            <a:ext cx="8431666" cy="4351338"/>
          </a:xfrm>
        </p:spPr>
        <p:txBody>
          <a:bodyPr/>
          <a:lstStyle/>
          <a:p>
            <a:endParaRPr lang="de-DE" dirty="0"/>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67" name="Textfeld 66"/>
          <p:cNvSpPr txBox="1"/>
          <p:nvPr/>
        </p:nvSpPr>
        <p:spPr>
          <a:xfrm>
            <a:off x="391145" y="6207088"/>
            <a:ext cx="8449342" cy="923330"/>
          </a:xfrm>
          <a:prstGeom prst="rect">
            <a:avLst/>
          </a:prstGeom>
          <a:noFill/>
        </p:spPr>
        <p:txBody>
          <a:bodyPr wrap="square" rtlCol="0">
            <a:spAutoFit/>
          </a:bodyPr>
          <a:lstStyle/>
          <a:p>
            <a:r>
              <a:rPr lang="de-DE" dirty="0" smtClean="0"/>
              <a:t>Vorlage und  </a:t>
            </a:r>
            <a:r>
              <a:rPr lang="de-DE" dirty="0"/>
              <a:t>didaktisches Konzept: Schenk, V. &amp; A. Jahreiß (</a:t>
            </a:r>
            <a:r>
              <a:rPr lang="de-DE" dirty="0" smtClean="0"/>
              <a:t>2021), </a:t>
            </a:r>
            <a:r>
              <a:rPr lang="de-DE" dirty="0"/>
              <a:t>in Anlehnung an </a:t>
            </a:r>
            <a:r>
              <a:rPr lang="de-DE" dirty="0" smtClean="0"/>
              <a:t>Klinge, </a:t>
            </a:r>
            <a:r>
              <a:rPr lang="de-DE" dirty="0"/>
              <a:t>J.-M. mit Team: </a:t>
            </a:r>
            <a:r>
              <a:rPr lang="de-DE" dirty="0">
                <a:hlinkClick r:id="rId2"/>
              </a:rPr>
              <a:t>https://halbtagsblog.de/downloads/lerntheken-2/downloads/</a:t>
            </a:r>
            <a:endParaRPr lang="de-DE" dirty="0"/>
          </a:p>
          <a:p>
            <a:endParaRPr lang="de-DE" dirty="0"/>
          </a:p>
        </p:txBody>
      </p:sp>
      <p:sp>
        <p:nvSpPr>
          <p:cNvPr id="68" name="Textfeld 67"/>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69" name="Interaktive Schaltfläche: Anpassen 68">
            <a:hlinkClick r:id="" action="ppaction://noaction" highlightClick="1"/>
          </p:cNvPr>
          <p:cNvSpPr/>
          <p:nvPr/>
        </p:nvSpPr>
        <p:spPr>
          <a:xfrm>
            <a:off x="362583" y="1040228"/>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teraktive Schaltfläche: Anpassen 69">
            <a:hlinkClick r:id="" action="ppaction://noaction" highlightClick="1"/>
          </p:cNvPr>
          <p:cNvSpPr/>
          <p:nvPr/>
        </p:nvSpPr>
        <p:spPr>
          <a:xfrm>
            <a:off x="1790119" y="1040228"/>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flipH="1">
            <a:off x="347711"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2" name="Textfeld 71"/>
          <p:cNvSpPr txBox="1"/>
          <p:nvPr/>
        </p:nvSpPr>
        <p:spPr>
          <a:xfrm flipH="1">
            <a:off x="1780235"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3" name="Interaktive Schaltfläche: Anpassen 72">
            <a:hlinkClick r:id="" action="ppaction://noaction" highlightClick="1"/>
          </p:cNvPr>
          <p:cNvSpPr/>
          <p:nvPr/>
        </p:nvSpPr>
        <p:spPr>
          <a:xfrm>
            <a:off x="3217054"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Interaktive Schaltfläche: Anpassen 73">
            <a:hlinkClick r:id="" action="ppaction://noaction" highlightClick="1"/>
          </p:cNvPr>
          <p:cNvSpPr/>
          <p:nvPr/>
        </p:nvSpPr>
        <p:spPr>
          <a:xfrm>
            <a:off x="4630047"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6051769"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teraktive Schaltfläche: Anpassen 75">
            <a:hlinkClick r:id="" action="ppaction://noaction" highlightClick="1"/>
          </p:cNvPr>
          <p:cNvSpPr/>
          <p:nvPr/>
        </p:nvSpPr>
        <p:spPr>
          <a:xfrm>
            <a:off x="7459029" y="105542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flipH="1">
            <a:off x="3197379" y="113177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78" name="Textfeld 77"/>
          <p:cNvSpPr txBox="1"/>
          <p:nvPr/>
        </p:nvSpPr>
        <p:spPr>
          <a:xfrm flipH="1">
            <a:off x="4600898" y="11469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79" name="Textfeld 78"/>
          <p:cNvSpPr txBox="1"/>
          <p:nvPr/>
        </p:nvSpPr>
        <p:spPr>
          <a:xfrm flipH="1">
            <a:off x="6033885" y="11431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0" name="Textfeld 79"/>
          <p:cNvSpPr txBox="1"/>
          <p:nvPr/>
        </p:nvSpPr>
        <p:spPr>
          <a:xfrm flipH="1">
            <a:off x="7433300" y="11541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41" name="Textfeld 40"/>
          <p:cNvSpPr txBox="1"/>
          <p:nvPr/>
        </p:nvSpPr>
        <p:spPr>
          <a:xfrm>
            <a:off x="352121" y="197235"/>
            <a:ext cx="4217821" cy="477054"/>
          </a:xfrm>
          <a:prstGeom prst="rect">
            <a:avLst/>
          </a:prstGeom>
          <a:noFill/>
        </p:spPr>
        <p:txBody>
          <a:bodyPr wrap="none" rtlCol="0">
            <a:spAutoFit/>
          </a:bodyPr>
          <a:lstStyle/>
          <a:p>
            <a:r>
              <a:rPr lang="de-DE" sz="2500" b="1" dirty="0">
                <a:latin typeface="Comic Sans MS" panose="030F0702030302020204" pitchFamily="66" charset="0"/>
              </a:rPr>
              <a:t>K</a:t>
            </a:r>
            <a:r>
              <a:rPr lang="de-DE" sz="2500" b="1" dirty="0" smtClean="0">
                <a:latin typeface="Comic Sans MS" panose="030F0702030302020204" pitchFamily="66" charset="0"/>
              </a:rPr>
              <a:t>nacke </a:t>
            </a:r>
            <a:r>
              <a:rPr lang="de-DE" sz="2500" b="1" dirty="0">
                <a:latin typeface="Comic Sans MS" panose="030F0702030302020204" pitchFamily="66" charset="0"/>
              </a:rPr>
              <a:t>das Zahlenschloss!</a:t>
            </a:r>
          </a:p>
        </p:txBody>
      </p:sp>
      <p:sp>
        <p:nvSpPr>
          <p:cNvPr id="43" name="Textfeld 42"/>
          <p:cNvSpPr txBox="1"/>
          <p:nvPr/>
        </p:nvSpPr>
        <p:spPr>
          <a:xfrm>
            <a:off x="579120" y="2066167"/>
            <a:ext cx="3799840" cy="830997"/>
          </a:xfrm>
          <a:prstGeom prst="rect">
            <a:avLst/>
          </a:prstGeom>
          <a:noFill/>
        </p:spPr>
        <p:txBody>
          <a:bodyPr wrap="square" rtlCol="0">
            <a:spAutoFit/>
          </a:bodyPr>
          <a:lstStyle/>
          <a:p>
            <a:r>
              <a:rPr lang="de-DE" sz="2400" dirty="0" smtClean="0"/>
              <a:t>Anklicken und eigenen Text eingeben ….</a:t>
            </a:r>
            <a:endParaRPr lang="de-DE" sz="2400" dirty="0"/>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5" name="gelbe Tippkarte"/>
          <p:cNvSpPr/>
          <p:nvPr/>
        </p:nvSpPr>
        <p:spPr>
          <a:xfrm>
            <a:off x="18663377" y="2020180"/>
            <a:ext cx="3743371" cy="3870251"/>
          </a:xfrm>
          <a:prstGeom prst="rect">
            <a:avLst/>
          </a:prstGeom>
          <a:solidFill>
            <a:schemeClr val="accent4">
              <a:lumMod val="20000"/>
              <a:lumOff val="8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4715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00704 0.03218 L -1.14531 0.01181 " pathEditMode="relative" rAng="0" ptsTypes="AA">
                                      <p:cBhvr>
                                        <p:cTn id="15" dur="2000" fill="hold"/>
                                        <p:tgtEl>
                                          <p:spTgt spid="55"/>
                                        </p:tgtEl>
                                        <p:attrNameLst>
                                          <p:attrName>ppt_x</p:attrName>
                                          <p:attrName>ppt_y</p:attrName>
                                        </p:attrNameLst>
                                      </p:cBhvr>
                                      <p:rCtr x="-57617" y="-1019"/>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4.79167E-6 -1.85185E-6 L 0.37553 0.00903 " pathEditMode="relative" rAng="0" ptsTypes="AA">
                                      <p:cBhvr>
                                        <p:cTn id="19" dur="2000" fill="hold"/>
                                        <p:tgtEl>
                                          <p:spTgt spid="55"/>
                                        </p:tgtEl>
                                        <p:attrNameLst>
                                          <p:attrName>ppt_x</p:attrName>
                                          <p:attrName>ppt_y</p:attrName>
                                        </p:attrNameLst>
                                      </p:cBhvr>
                                      <p:rCtr x="18776" y="44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8" grpId="0" animBg="1"/>
      <p:bldP spid="58" grpId="1" animBg="1"/>
      <p:bldP spid="57" grpId="0" animBg="1"/>
      <p:bldP spid="57" grpId="1" animBg="1"/>
      <p:bldP spid="55" grpId="0" animBg="1"/>
      <p:bldP spid="55" grpId="1" animBg="1"/>
      <p:bldP spid="54" grpId="0" animBg="1"/>
      <p:bldP spid="5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352122" y="1825625"/>
            <a:ext cx="8431666" cy="4351338"/>
          </a:xfrm>
        </p:spPr>
        <p:txBody>
          <a:bodyPr/>
          <a:lstStyle/>
          <a:p>
            <a:endParaRPr lang="de-DE" dirty="0"/>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67" name="Textfeld 66"/>
          <p:cNvSpPr txBox="1"/>
          <p:nvPr/>
        </p:nvSpPr>
        <p:spPr>
          <a:xfrm>
            <a:off x="391145" y="6207088"/>
            <a:ext cx="8449342" cy="923330"/>
          </a:xfrm>
          <a:prstGeom prst="rect">
            <a:avLst/>
          </a:prstGeom>
          <a:noFill/>
        </p:spPr>
        <p:txBody>
          <a:bodyPr wrap="square" rtlCol="0">
            <a:spAutoFit/>
          </a:bodyPr>
          <a:lstStyle/>
          <a:p>
            <a:r>
              <a:rPr lang="de-DE" dirty="0" smtClean="0"/>
              <a:t>Vorlage und  </a:t>
            </a:r>
            <a:r>
              <a:rPr lang="de-DE" dirty="0"/>
              <a:t>didaktisches Konzept: Schenk, V. &amp; A. Jahreiß (</a:t>
            </a:r>
            <a:r>
              <a:rPr lang="de-DE" dirty="0" smtClean="0"/>
              <a:t>2021), </a:t>
            </a:r>
            <a:r>
              <a:rPr lang="de-DE" dirty="0"/>
              <a:t>in Anlehnung an </a:t>
            </a:r>
            <a:r>
              <a:rPr lang="de-DE" dirty="0" smtClean="0"/>
              <a:t>Klinge, </a:t>
            </a:r>
            <a:r>
              <a:rPr lang="de-DE" dirty="0"/>
              <a:t>J.-M. mit Team: </a:t>
            </a:r>
            <a:r>
              <a:rPr lang="de-DE" dirty="0">
                <a:hlinkClick r:id="rId2"/>
              </a:rPr>
              <a:t>https://halbtagsblog.de/downloads/lerntheken-2/downloads/</a:t>
            </a:r>
            <a:endParaRPr lang="de-DE" dirty="0"/>
          </a:p>
          <a:p>
            <a:endParaRPr lang="de-DE" dirty="0"/>
          </a:p>
        </p:txBody>
      </p:sp>
      <p:sp>
        <p:nvSpPr>
          <p:cNvPr id="68" name="Textfeld 67"/>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69" name="Interaktive Schaltfläche: Anpassen 68">
            <a:hlinkClick r:id="" action="ppaction://noaction" highlightClick="1"/>
          </p:cNvPr>
          <p:cNvSpPr/>
          <p:nvPr/>
        </p:nvSpPr>
        <p:spPr>
          <a:xfrm>
            <a:off x="362583" y="1040228"/>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teraktive Schaltfläche: Anpassen 69">
            <a:hlinkClick r:id="" action="ppaction://noaction" highlightClick="1"/>
          </p:cNvPr>
          <p:cNvSpPr/>
          <p:nvPr/>
        </p:nvSpPr>
        <p:spPr>
          <a:xfrm>
            <a:off x="1790119"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flipH="1">
            <a:off x="347711"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2" name="Textfeld 71"/>
          <p:cNvSpPr txBox="1"/>
          <p:nvPr/>
        </p:nvSpPr>
        <p:spPr>
          <a:xfrm flipH="1">
            <a:off x="1780235"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3" name="Interaktive Schaltfläche: Anpassen 72">
            <a:hlinkClick r:id="" action="ppaction://noaction" highlightClick="1"/>
          </p:cNvPr>
          <p:cNvSpPr/>
          <p:nvPr/>
        </p:nvSpPr>
        <p:spPr>
          <a:xfrm>
            <a:off x="3217054" y="1040228"/>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Interaktive Schaltfläche: Anpassen 73">
            <a:hlinkClick r:id="" action="ppaction://noaction" highlightClick="1"/>
          </p:cNvPr>
          <p:cNvSpPr/>
          <p:nvPr/>
        </p:nvSpPr>
        <p:spPr>
          <a:xfrm>
            <a:off x="4630047"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6051769"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teraktive Schaltfläche: Anpassen 75">
            <a:hlinkClick r:id="" action="ppaction://noaction" highlightClick="1"/>
          </p:cNvPr>
          <p:cNvSpPr/>
          <p:nvPr/>
        </p:nvSpPr>
        <p:spPr>
          <a:xfrm>
            <a:off x="7459029" y="105542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flipH="1">
            <a:off x="3197379" y="113177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78" name="Textfeld 77"/>
          <p:cNvSpPr txBox="1"/>
          <p:nvPr/>
        </p:nvSpPr>
        <p:spPr>
          <a:xfrm flipH="1">
            <a:off x="4600898" y="11469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79" name="Textfeld 78"/>
          <p:cNvSpPr txBox="1"/>
          <p:nvPr/>
        </p:nvSpPr>
        <p:spPr>
          <a:xfrm flipH="1">
            <a:off x="6033885" y="11431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0" name="Textfeld 79"/>
          <p:cNvSpPr txBox="1"/>
          <p:nvPr/>
        </p:nvSpPr>
        <p:spPr>
          <a:xfrm flipH="1">
            <a:off x="7433300" y="11541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41" name="Textfeld 40"/>
          <p:cNvSpPr txBox="1"/>
          <p:nvPr/>
        </p:nvSpPr>
        <p:spPr>
          <a:xfrm>
            <a:off x="352121" y="197235"/>
            <a:ext cx="4217821" cy="477054"/>
          </a:xfrm>
          <a:prstGeom prst="rect">
            <a:avLst/>
          </a:prstGeom>
          <a:noFill/>
        </p:spPr>
        <p:txBody>
          <a:bodyPr wrap="none" rtlCol="0">
            <a:spAutoFit/>
          </a:bodyPr>
          <a:lstStyle/>
          <a:p>
            <a:r>
              <a:rPr lang="de-DE" sz="2500" b="1" dirty="0">
                <a:latin typeface="Comic Sans MS" panose="030F0702030302020204" pitchFamily="66" charset="0"/>
              </a:rPr>
              <a:t>K</a:t>
            </a:r>
            <a:r>
              <a:rPr lang="de-DE" sz="2500" b="1" dirty="0" smtClean="0">
                <a:latin typeface="Comic Sans MS" panose="030F0702030302020204" pitchFamily="66" charset="0"/>
              </a:rPr>
              <a:t>nacke </a:t>
            </a:r>
            <a:r>
              <a:rPr lang="de-DE" sz="2500" b="1" dirty="0">
                <a:latin typeface="Comic Sans MS" panose="030F0702030302020204" pitchFamily="66" charset="0"/>
              </a:rPr>
              <a:t>das Zahlenschloss!</a:t>
            </a:r>
          </a:p>
        </p:txBody>
      </p:sp>
      <p:sp>
        <p:nvSpPr>
          <p:cNvPr id="43" name="Textfeld 42"/>
          <p:cNvSpPr txBox="1"/>
          <p:nvPr/>
        </p:nvSpPr>
        <p:spPr>
          <a:xfrm>
            <a:off x="579120" y="2066167"/>
            <a:ext cx="3799840" cy="830997"/>
          </a:xfrm>
          <a:prstGeom prst="rect">
            <a:avLst/>
          </a:prstGeom>
          <a:noFill/>
        </p:spPr>
        <p:txBody>
          <a:bodyPr wrap="square" rtlCol="0">
            <a:spAutoFit/>
          </a:bodyPr>
          <a:lstStyle/>
          <a:p>
            <a:r>
              <a:rPr lang="de-DE" sz="2400" dirty="0" smtClean="0"/>
              <a:t>Anklicken und eigenen Text eingeben ….</a:t>
            </a:r>
            <a:endParaRPr lang="de-DE" sz="2400" dirty="0"/>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5" name="gelbe Tippkarte"/>
          <p:cNvSpPr/>
          <p:nvPr/>
        </p:nvSpPr>
        <p:spPr>
          <a:xfrm>
            <a:off x="18663377" y="2020180"/>
            <a:ext cx="3743371" cy="3870251"/>
          </a:xfrm>
          <a:prstGeom prst="rect">
            <a:avLst/>
          </a:prstGeom>
          <a:solidFill>
            <a:schemeClr val="accent4">
              <a:lumMod val="20000"/>
              <a:lumOff val="8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76709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00704 0.03218 L -1.14531 0.01181 " pathEditMode="relative" rAng="0" ptsTypes="AA">
                                      <p:cBhvr>
                                        <p:cTn id="15" dur="2000" fill="hold"/>
                                        <p:tgtEl>
                                          <p:spTgt spid="55"/>
                                        </p:tgtEl>
                                        <p:attrNameLst>
                                          <p:attrName>ppt_x</p:attrName>
                                          <p:attrName>ppt_y</p:attrName>
                                        </p:attrNameLst>
                                      </p:cBhvr>
                                      <p:rCtr x="-57617" y="-1019"/>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4.79167E-6 -1.85185E-6 L 0.37553 0.00903 " pathEditMode="relative" rAng="0" ptsTypes="AA">
                                      <p:cBhvr>
                                        <p:cTn id="19" dur="2000" fill="hold"/>
                                        <p:tgtEl>
                                          <p:spTgt spid="55"/>
                                        </p:tgtEl>
                                        <p:attrNameLst>
                                          <p:attrName>ppt_x</p:attrName>
                                          <p:attrName>ppt_y</p:attrName>
                                        </p:attrNameLst>
                                      </p:cBhvr>
                                      <p:rCtr x="18776" y="44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8" grpId="0" animBg="1"/>
      <p:bldP spid="58" grpId="1" animBg="1"/>
      <p:bldP spid="57" grpId="0" animBg="1"/>
      <p:bldP spid="57" grpId="1" animBg="1"/>
      <p:bldP spid="55" grpId="0" animBg="1"/>
      <p:bldP spid="55" grpId="1" animBg="1"/>
      <p:bldP spid="54" grpId="0" animBg="1"/>
      <p:bldP spid="5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352122" y="1825625"/>
            <a:ext cx="8431666" cy="4351338"/>
          </a:xfrm>
        </p:spPr>
        <p:txBody>
          <a:bodyPr/>
          <a:lstStyle/>
          <a:p>
            <a:endParaRPr lang="de-DE" dirty="0"/>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67" name="Textfeld 66"/>
          <p:cNvSpPr txBox="1"/>
          <p:nvPr/>
        </p:nvSpPr>
        <p:spPr>
          <a:xfrm>
            <a:off x="391145" y="6207088"/>
            <a:ext cx="8449342" cy="923330"/>
          </a:xfrm>
          <a:prstGeom prst="rect">
            <a:avLst/>
          </a:prstGeom>
          <a:noFill/>
        </p:spPr>
        <p:txBody>
          <a:bodyPr wrap="square" rtlCol="0">
            <a:spAutoFit/>
          </a:bodyPr>
          <a:lstStyle/>
          <a:p>
            <a:r>
              <a:rPr lang="de-DE" dirty="0" smtClean="0"/>
              <a:t>Vorlage und  </a:t>
            </a:r>
            <a:r>
              <a:rPr lang="de-DE" dirty="0"/>
              <a:t>didaktisches Konzept: Schenk, V. &amp; A. Jahreiß (</a:t>
            </a:r>
            <a:r>
              <a:rPr lang="de-DE" dirty="0" smtClean="0"/>
              <a:t>2021), </a:t>
            </a:r>
            <a:r>
              <a:rPr lang="de-DE" dirty="0"/>
              <a:t>in Anlehnung an </a:t>
            </a:r>
            <a:r>
              <a:rPr lang="de-DE" dirty="0" smtClean="0"/>
              <a:t>Klinge, </a:t>
            </a:r>
            <a:r>
              <a:rPr lang="de-DE" dirty="0"/>
              <a:t>J.-M. mit Team: </a:t>
            </a:r>
            <a:r>
              <a:rPr lang="de-DE" dirty="0">
                <a:hlinkClick r:id="rId2"/>
              </a:rPr>
              <a:t>https://halbtagsblog.de/downloads/lerntheken-2/downloads/</a:t>
            </a:r>
            <a:endParaRPr lang="de-DE" dirty="0"/>
          </a:p>
          <a:p>
            <a:endParaRPr lang="de-DE" dirty="0"/>
          </a:p>
        </p:txBody>
      </p:sp>
      <p:sp>
        <p:nvSpPr>
          <p:cNvPr id="68" name="Textfeld 67"/>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69" name="Interaktive Schaltfläche: Anpassen 68">
            <a:hlinkClick r:id="" action="ppaction://noaction" highlightClick="1"/>
          </p:cNvPr>
          <p:cNvSpPr/>
          <p:nvPr/>
        </p:nvSpPr>
        <p:spPr>
          <a:xfrm>
            <a:off x="362583" y="1040228"/>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teraktive Schaltfläche: Anpassen 69">
            <a:hlinkClick r:id="" action="ppaction://noaction" highlightClick="1"/>
          </p:cNvPr>
          <p:cNvSpPr/>
          <p:nvPr/>
        </p:nvSpPr>
        <p:spPr>
          <a:xfrm>
            <a:off x="1790119"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flipH="1">
            <a:off x="347711"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2" name="Textfeld 71"/>
          <p:cNvSpPr txBox="1"/>
          <p:nvPr/>
        </p:nvSpPr>
        <p:spPr>
          <a:xfrm flipH="1">
            <a:off x="1780235"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3" name="Interaktive Schaltfläche: Anpassen 72">
            <a:hlinkClick r:id="" action="ppaction://noaction" highlightClick="1"/>
          </p:cNvPr>
          <p:cNvSpPr/>
          <p:nvPr/>
        </p:nvSpPr>
        <p:spPr>
          <a:xfrm>
            <a:off x="3217054"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Interaktive Schaltfläche: Anpassen 73">
            <a:hlinkClick r:id="" action="ppaction://noaction" highlightClick="1"/>
          </p:cNvPr>
          <p:cNvSpPr/>
          <p:nvPr/>
        </p:nvSpPr>
        <p:spPr>
          <a:xfrm>
            <a:off x="4630047" y="1047102"/>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6051769"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teraktive Schaltfläche: Anpassen 75">
            <a:hlinkClick r:id="" action="ppaction://noaction" highlightClick="1"/>
          </p:cNvPr>
          <p:cNvSpPr/>
          <p:nvPr/>
        </p:nvSpPr>
        <p:spPr>
          <a:xfrm>
            <a:off x="7459029" y="105542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flipH="1">
            <a:off x="3197379" y="113177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78" name="Textfeld 77"/>
          <p:cNvSpPr txBox="1"/>
          <p:nvPr/>
        </p:nvSpPr>
        <p:spPr>
          <a:xfrm flipH="1">
            <a:off x="4600898" y="11469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79" name="Textfeld 78"/>
          <p:cNvSpPr txBox="1"/>
          <p:nvPr/>
        </p:nvSpPr>
        <p:spPr>
          <a:xfrm flipH="1">
            <a:off x="6033885" y="11431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0" name="Textfeld 79"/>
          <p:cNvSpPr txBox="1"/>
          <p:nvPr/>
        </p:nvSpPr>
        <p:spPr>
          <a:xfrm flipH="1">
            <a:off x="7433300" y="11541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41" name="Textfeld 40"/>
          <p:cNvSpPr txBox="1"/>
          <p:nvPr/>
        </p:nvSpPr>
        <p:spPr>
          <a:xfrm>
            <a:off x="352121" y="197235"/>
            <a:ext cx="4217821" cy="477054"/>
          </a:xfrm>
          <a:prstGeom prst="rect">
            <a:avLst/>
          </a:prstGeom>
          <a:noFill/>
        </p:spPr>
        <p:txBody>
          <a:bodyPr wrap="none" rtlCol="0">
            <a:spAutoFit/>
          </a:bodyPr>
          <a:lstStyle/>
          <a:p>
            <a:r>
              <a:rPr lang="de-DE" sz="2500" b="1" dirty="0">
                <a:latin typeface="Comic Sans MS" panose="030F0702030302020204" pitchFamily="66" charset="0"/>
              </a:rPr>
              <a:t>K</a:t>
            </a:r>
            <a:r>
              <a:rPr lang="de-DE" sz="2500" b="1" dirty="0" smtClean="0">
                <a:latin typeface="Comic Sans MS" panose="030F0702030302020204" pitchFamily="66" charset="0"/>
              </a:rPr>
              <a:t>nacke </a:t>
            </a:r>
            <a:r>
              <a:rPr lang="de-DE" sz="2500" b="1" dirty="0">
                <a:latin typeface="Comic Sans MS" panose="030F0702030302020204" pitchFamily="66" charset="0"/>
              </a:rPr>
              <a:t>das Zahlenschloss!</a:t>
            </a:r>
          </a:p>
        </p:txBody>
      </p:sp>
      <p:sp>
        <p:nvSpPr>
          <p:cNvPr id="43" name="Textfeld 42"/>
          <p:cNvSpPr txBox="1"/>
          <p:nvPr/>
        </p:nvSpPr>
        <p:spPr>
          <a:xfrm>
            <a:off x="579120" y="2066167"/>
            <a:ext cx="3799840" cy="830997"/>
          </a:xfrm>
          <a:prstGeom prst="rect">
            <a:avLst/>
          </a:prstGeom>
          <a:noFill/>
        </p:spPr>
        <p:txBody>
          <a:bodyPr wrap="square" rtlCol="0">
            <a:spAutoFit/>
          </a:bodyPr>
          <a:lstStyle/>
          <a:p>
            <a:r>
              <a:rPr lang="de-DE" sz="2400" dirty="0" smtClean="0"/>
              <a:t>Anklicken und eigenen Text eingeben ….</a:t>
            </a:r>
            <a:endParaRPr lang="de-DE" sz="2400" dirty="0"/>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5" name="gelbe Tippkarte"/>
          <p:cNvSpPr/>
          <p:nvPr/>
        </p:nvSpPr>
        <p:spPr>
          <a:xfrm>
            <a:off x="18663377" y="2020180"/>
            <a:ext cx="3743371" cy="3870251"/>
          </a:xfrm>
          <a:prstGeom prst="rect">
            <a:avLst/>
          </a:prstGeom>
          <a:solidFill>
            <a:schemeClr val="accent4">
              <a:lumMod val="20000"/>
              <a:lumOff val="8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8853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00704 0.03218 L -1.14531 0.01181 " pathEditMode="relative" rAng="0" ptsTypes="AA">
                                      <p:cBhvr>
                                        <p:cTn id="15" dur="2000" fill="hold"/>
                                        <p:tgtEl>
                                          <p:spTgt spid="55"/>
                                        </p:tgtEl>
                                        <p:attrNameLst>
                                          <p:attrName>ppt_x</p:attrName>
                                          <p:attrName>ppt_y</p:attrName>
                                        </p:attrNameLst>
                                      </p:cBhvr>
                                      <p:rCtr x="-57617" y="-1019"/>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4.79167E-6 -1.85185E-6 L 0.37553 0.00903 " pathEditMode="relative" rAng="0" ptsTypes="AA">
                                      <p:cBhvr>
                                        <p:cTn id="19" dur="2000" fill="hold"/>
                                        <p:tgtEl>
                                          <p:spTgt spid="55"/>
                                        </p:tgtEl>
                                        <p:attrNameLst>
                                          <p:attrName>ppt_x</p:attrName>
                                          <p:attrName>ppt_y</p:attrName>
                                        </p:attrNameLst>
                                      </p:cBhvr>
                                      <p:rCtr x="18776" y="44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8" grpId="0" animBg="1"/>
      <p:bldP spid="58" grpId="1" animBg="1"/>
      <p:bldP spid="57" grpId="0" animBg="1"/>
      <p:bldP spid="57" grpId="1" animBg="1"/>
      <p:bldP spid="55" grpId="0" animBg="1"/>
      <p:bldP spid="55" grpId="1" animBg="1"/>
      <p:bldP spid="54" grpId="0" animBg="1"/>
      <p:bldP spid="5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352122" y="1825625"/>
            <a:ext cx="8431666" cy="4351338"/>
          </a:xfrm>
        </p:spPr>
        <p:txBody>
          <a:bodyPr/>
          <a:lstStyle/>
          <a:p>
            <a:endParaRPr lang="de-DE" dirty="0"/>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67" name="Textfeld 66"/>
          <p:cNvSpPr txBox="1"/>
          <p:nvPr/>
        </p:nvSpPr>
        <p:spPr>
          <a:xfrm>
            <a:off x="391145" y="6207088"/>
            <a:ext cx="8449342" cy="923330"/>
          </a:xfrm>
          <a:prstGeom prst="rect">
            <a:avLst/>
          </a:prstGeom>
          <a:noFill/>
        </p:spPr>
        <p:txBody>
          <a:bodyPr wrap="square" rtlCol="0">
            <a:spAutoFit/>
          </a:bodyPr>
          <a:lstStyle/>
          <a:p>
            <a:r>
              <a:rPr lang="de-DE" dirty="0" smtClean="0"/>
              <a:t>Vorlage und  </a:t>
            </a:r>
            <a:r>
              <a:rPr lang="de-DE" dirty="0"/>
              <a:t>didaktisches Konzept: Schenk, V. &amp; A. Jahreiß (</a:t>
            </a:r>
            <a:r>
              <a:rPr lang="de-DE" dirty="0" smtClean="0"/>
              <a:t>2021), </a:t>
            </a:r>
            <a:r>
              <a:rPr lang="de-DE" dirty="0"/>
              <a:t>in Anlehnung an </a:t>
            </a:r>
            <a:r>
              <a:rPr lang="de-DE" dirty="0" smtClean="0"/>
              <a:t>Klinge, </a:t>
            </a:r>
            <a:r>
              <a:rPr lang="de-DE" dirty="0"/>
              <a:t>J.-M. mit Team: </a:t>
            </a:r>
            <a:r>
              <a:rPr lang="de-DE" dirty="0">
                <a:hlinkClick r:id="rId2"/>
              </a:rPr>
              <a:t>https://halbtagsblog.de/downloads/lerntheken-2/downloads/</a:t>
            </a:r>
            <a:endParaRPr lang="de-DE" dirty="0"/>
          </a:p>
          <a:p>
            <a:endParaRPr lang="de-DE" dirty="0"/>
          </a:p>
        </p:txBody>
      </p:sp>
      <p:sp>
        <p:nvSpPr>
          <p:cNvPr id="68" name="Textfeld 67"/>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69" name="Interaktive Schaltfläche: Anpassen 68">
            <a:hlinkClick r:id="" action="ppaction://noaction" highlightClick="1"/>
          </p:cNvPr>
          <p:cNvSpPr/>
          <p:nvPr/>
        </p:nvSpPr>
        <p:spPr>
          <a:xfrm>
            <a:off x="362583" y="1040228"/>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teraktive Schaltfläche: Anpassen 69">
            <a:hlinkClick r:id="" action="ppaction://noaction" highlightClick="1"/>
          </p:cNvPr>
          <p:cNvSpPr/>
          <p:nvPr/>
        </p:nvSpPr>
        <p:spPr>
          <a:xfrm>
            <a:off x="1790119"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flipH="1">
            <a:off x="347711"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2" name="Textfeld 71"/>
          <p:cNvSpPr txBox="1"/>
          <p:nvPr/>
        </p:nvSpPr>
        <p:spPr>
          <a:xfrm flipH="1">
            <a:off x="1780235"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3" name="Interaktive Schaltfläche: Anpassen 72">
            <a:hlinkClick r:id="" action="ppaction://noaction" highlightClick="1"/>
          </p:cNvPr>
          <p:cNvSpPr/>
          <p:nvPr/>
        </p:nvSpPr>
        <p:spPr>
          <a:xfrm>
            <a:off x="3217054"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Interaktive Schaltfläche: Anpassen 73">
            <a:hlinkClick r:id="" action="ppaction://noaction" highlightClick="1"/>
          </p:cNvPr>
          <p:cNvSpPr/>
          <p:nvPr/>
        </p:nvSpPr>
        <p:spPr>
          <a:xfrm>
            <a:off x="4630047"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6051769" y="1047102"/>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teraktive Schaltfläche: Anpassen 75">
            <a:hlinkClick r:id="" action="ppaction://noaction" highlightClick="1"/>
          </p:cNvPr>
          <p:cNvSpPr/>
          <p:nvPr/>
        </p:nvSpPr>
        <p:spPr>
          <a:xfrm>
            <a:off x="7459029" y="1055424"/>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flipH="1">
            <a:off x="3197379" y="113177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78" name="Textfeld 77"/>
          <p:cNvSpPr txBox="1"/>
          <p:nvPr/>
        </p:nvSpPr>
        <p:spPr>
          <a:xfrm flipH="1">
            <a:off x="4600898" y="11469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79" name="Textfeld 78"/>
          <p:cNvSpPr txBox="1"/>
          <p:nvPr/>
        </p:nvSpPr>
        <p:spPr>
          <a:xfrm flipH="1">
            <a:off x="6033885" y="11431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0" name="Textfeld 79"/>
          <p:cNvSpPr txBox="1"/>
          <p:nvPr/>
        </p:nvSpPr>
        <p:spPr>
          <a:xfrm flipH="1">
            <a:off x="7433300" y="11541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41" name="Textfeld 40"/>
          <p:cNvSpPr txBox="1"/>
          <p:nvPr/>
        </p:nvSpPr>
        <p:spPr>
          <a:xfrm>
            <a:off x="352121" y="197235"/>
            <a:ext cx="4217821" cy="477054"/>
          </a:xfrm>
          <a:prstGeom prst="rect">
            <a:avLst/>
          </a:prstGeom>
          <a:noFill/>
        </p:spPr>
        <p:txBody>
          <a:bodyPr wrap="none" rtlCol="0">
            <a:spAutoFit/>
          </a:bodyPr>
          <a:lstStyle/>
          <a:p>
            <a:r>
              <a:rPr lang="de-DE" sz="2500" b="1" dirty="0">
                <a:latin typeface="Comic Sans MS" panose="030F0702030302020204" pitchFamily="66" charset="0"/>
              </a:rPr>
              <a:t>K</a:t>
            </a:r>
            <a:r>
              <a:rPr lang="de-DE" sz="2500" b="1" dirty="0" smtClean="0">
                <a:latin typeface="Comic Sans MS" panose="030F0702030302020204" pitchFamily="66" charset="0"/>
              </a:rPr>
              <a:t>nacke </a:t>
            </a:r>
            <a:r>
              <a:rPr lang="de-DE" sz="2500" b="1" dirty="0">
                <a:latin typeface="Comic Sans MS" panose="030F0702030302020204" pitchFamily="66" charset="0"/>
              </a:rPr>
              <a:t>das Zahlenschloss!</a:t>
            </a:r>
          </a:p>
        </p:txBody>
      </p:sp>
      <p:sp>
        <p:nvSpPr>
          <p:cNvPr id="43" name="Textfeld 42"/>
          <p:cNvSpPr txBox="1"/>
          <p:nvPr/>
        </p:nvSpPr>
        <p:spPr>
          <a:xfrm>
            <a:off x="579120" y="2066167"/>
            <a:ext cx="3799840" cy="830997"/>
          </a:xfrm>
          <a:prstGeom prst="rect">
            <a:avLst/>
          </a:prstGeom>
          <a:noFill/>
        </p:spPr>
        <p:txBody>
          <a:bodyPr wrap="square" rtlCol="0">
            <a:spAutoFit/>
          </a:bodyPr>
          <a:lstStyle/>
          <a:p>
            <a:r>
              <a:rPr lang="de-DE" sz="2400" dirty="0" smtClean="0"/>
              <a:t>Anklicken und eigenen Text eingeben ….</a:t>
            </a:r>
            <a:endParaRPr lang="de-DE" sz="2400" dirty="0"/>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5" name="gelbe Tippkarte"/>
          <p:cNvSpPr/>
          <p:nvPr/>
        </p:nvSpPr>
        <p:spPr>
          <a:xfrm>
            <a:off x="18663377" y="2020180"/>
            <a:ext cx="3743371" cy="3870251"/>
          </a:xfrm>
          <a:prstGeom prst="rect">
            <a:avLst/>
          </a:prstGeom>
          <a:solidFill>
            <a:schemeClr val="accent4">
              <a:lumMod val="20000"/>
              <a:lumOff val="8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9732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00704 0.03218 L -1.14531 0.01181 " pathEditMode="relative" rAng="0" ptsTypes="AA">
                                      <p:cBhvr>
                                        <p:cTn id="15" dur="2000" fill="hold"/>
                                        <p:tgtEl>
                                          <p:spTgt spid="55"/>
                                        </p:tgtEl>
                                        <p:attrNameLst>
                                          <p:attrName>ppt_x</p:attrName>
                                          <p:attrName>ppt_y</p:attrName>
                                        </p:attrNameLst>
                                      </p:cBhvr>
                                      <p:rCtr x="-57617" y="-1019"/>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4.79167E-6 -1.85185E-6 L 0.37553 0.00903 " pathEditMode="relative" rAng="0" ptsTypes="AA">
                                      <p:cBhvr>
                                        <p:cTn id="19" dur="2000" fill="hold"/>
                                        <p:tgtEl>
                                          <p:spTgt spid="55"/>
                                        </p:tgtEl>
                                        <p:attrNameLst>
                                          <p:attrName>ppt_x</p:attrName>
                                          <p:attrName>ppt_y</p:attrName>
                                        </p:attrNameLst>
                                      </p:cBhvr>
                                      <p:rCtr x="18776" y="44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8" grpId="0" animBg="1"/>
      <p:bldP spid="58" grpId="1" animBg="1"/>
      <p:bldP spid="57" grpId="0" animBg="1"/>
      <p:bldP spid="57" grpId="1" animBg="1"/>
      <p:bldP spid="55" grpId="0" animBg="1"/>
      <p:bldP spid="55" grpId="1" animBg="1"/>
      <p:bldP spid="54" grpId="0" animBg="1"/>
      <p:bldP spid="5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eck 41"/>
          <p:cNvSpPr/>
          <p:nvPr/>
        </p:nvSpPr>
        <p:spPr>
          <a:xfrm>
            <a:off x="9151217" y="222"/>
            <a:ext cx="303605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p:nvSpPr>
        <p:spPr>
          <a:xfrm>
            <a:off x="1" y="6"/>
            <a:ext cx="915594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352122" y="1825625"/>
            <a:ext cx="8431666" cy="4351338"/>
          </a:xfrm>
        </p:spPr>
        <p:txBody>
          <a:bodyPr/>
          <a:lstStyle/>
          <a:p>
            <a:endParaRPr lang="de-DE" dirty="0"/>
          </a:p>
        </p:txBody>
      </p:sp>
      <p:sp>
        <p:nvSpPr>
          <p:cNvPr id="32" name="Textfeld 31"/>
          <p:cNvSpPr txBox="1"/>
          <p:nvPr/>
        </p:nvSpPr>
        <p:spPr>
          <a:xfrm flipH="1">
            <a:off x="9270520" y="1698939"/>
            <a:ext cx="1722097" cy="646331"/>
          </a:xfrm>
          <a:prstGeom prst="rect">
            <a:avLst/>
          </a:prstGeom>
          <a:noFill/>
        </p:spPr>
        <p:txBody>
          <a:bodyPr wrap="square" rtlCol="0">
            <a:spAutoFit/>
          </a:bodyPr>
          <a:lstStyle/>
          <a:p>
            <a:r>
              <a:rPr lang="de-DE" b="1" dirty="0">
                <a:latin typeface="Comic Sans MS" panose="030F0702030302020204" pitchFamily="66" charset="0"/>
              </a:rPr>
              <a:t>mit Zahlen oder Rastern</a:t>
            </a:r>
          </a:p>
        </p:txBody>
      </p:sp>
      <p:sp>
        <p:nvSpPr>
          <p:cNvPr id="33" name="Textfeld 32"/>
          <p:cNvSpPr txBox="1"/>
          <p:nvPr/>
        </p:nvSpPr>
        <p:spPr>
          <a:xfrm flipH="1">
            <a:off x="9277903" y="2756304"/>
            <a:ext cx="1941012" cy="646331"/>
          </a:xfrm>
          <a:prstGeom prst="rect">
            <a:avLst/>
          </a:prstGeom>
          <a:noFill/>
        </p:spPr>
        <p:txBody>
          <a:bodyPr wrap="square" rtlCol="0">
            <a:spAutoFit/>
          </a:bodyPr>
          <a:lstStyle/>
          <a:p>
            <a:r>
              <a:rPr lang="de-DE" b="1" dirty="0">
                <a:latin typeface="Comic Sans MS" panose="030F0702030302020204" pitchFamily="66" charset="0"/>
              </a:rPr>
              <a:t>mit Skizzen oder Bildern</a:t>
            </a:r>
          </a:p>
        </p:txBody>
      </p:sp>
      <p:sp>
        <p:nvSpPr>
          <p:cNvPr id="34" name="Textfeld 33"/>
          <p:cNvSpPr txBox="1"/>
          <p:nvPr/>
        </p:nvSpPr>
        <p:spPr>
          <a:xfrm flipH="1">
            <a:off x="9277903" y="3955306"/>
            <a:ext cx="1996181" cy="646331"/>
          </a:xfrm>
          <a:prstGeom prst="rect">
            <a:avLst/>
          </a:prstGeom>
          <a:noFill/>
        </p:spPr>
        <p:txBody>
          <a:bodyPr wrap="square" rtlCol="0">
            <a:spAutoFit/>
          </a:bodyPr>
          <a:lstStyle/>
          <a:p>
            <a:r>
              <a:rPr lang="de-DE" b="1" dirty="0">
                <a:latin typeface="Comic Sans MS" panose="030F0702030302020204" pitchFamily="66" charset="0"/>
              </a:rPr>
              <a:t>zum Bewegen oder Ertasten</a:t>
            </a:r>
          </a:p>
        </p:txBody>
      </p:sp>
      <p:sp>
        <p:nvSpPr>
          <p:cNvPr id="35" name="Textfeld 34"/>
          <p:cNvSpPr txBox="1"/>
          <p:nvPr/>
        </p:nvSpPr>
        <p:spPr>
          <a:xfrm flipH="1">
            <a:off x="9277903" y="5066134"/>
            <a:ext cx="1734305" cy="646331"/>
          </a:xfrm>
          <a:prstGeom prst="rect">
            <a:avLst/>
          </a:prstGeom>
          <a:noFill/>
        </p:spPr>
        <p:txBody>
          <a:bodyPr wrap="square" rtlCol="0">
            <a:spAutoFit/>
          </a:bodyPr>
          <a:lstStyle/>
          <a:p>
            <a:r>
              <a:rPr lang="de-DE" b="1" dirty="0">
                <a:latin typeface="Comic Sans MS" panose="030F0702030302020204" pitchFamily="66" charset="0"/>
              </a:rPr>
              <a:t>zum Lesen oder Hören</a:t>
            </a:r>
          </a:p>
        </p:txBody>
      </p:sp>
      <p:sp>
        <p:nvSpPr>
          <p:cNvPr id="48" name="Interaktive Schaltfläche: Zurück oder Vorherige(r) 47">
            <a:hlinkClick r:id="" action="ppaction://hlinkshowjump?jump=previousslide" highlightClick="1"/>
          </p:cNvPr>
          <p:cNvSpPr/>
          <p:nvPr/>
        </p:nvSpPr>
        <p:spPr>
          <a:xfrm>
            <a:off x="9875234" y="6218371"/>
            <a:ext cx="512668" cy="500360"/>
          </a:xfrm>
          <a:prstGeom prst="actionButtonBackPrevious">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teraktive Schaltfläche: Nächste(r) oder Weiter 46">
            <a:hlinkClick r:id="" action="ppaction://hlinkshowjump?jump=nextslide" highlightClick="1"/>
          </p:cNvPr>
          <p:cNvSpPr/>
          <p:nvPr/>
        </p:nvSpPr>
        <p:spPr>
          <a:xfrm>
            <a:off x="10883981" y="6218371"/>
            <a:ext cx="500360" cy="500360"/>
          </a:xfrm>
          <a:prstGeom prst="actionButtonForwardNext">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45592" y="1684993"/>
            <a:ext cx="8438196" cy="45113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64341" y="1838185"/>
            <a:ext cx="4063529" cy="420499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1237976" y="2231136"/>
            <a:ext cx="627095" cy="246221"/>
          </a:xfrm>
          <a:prstGeom prst="rect">
            <a:avLst/>
          </a:prstGeom>
          <a:noFill/>
        </p:spPr>
        <p:txBody>
          <a:bodyPr wrap="none" rtlCol="0">
            <a:spAutoFit/>
          </a:bodyPr>
          <a:lstStyle/>
          <a:p>
            <a:r>
              <a:rPr lang="de-DE" sz="1000" dirty="0"/>
              <a:t>EIN/AUS</a:t>
            </a:r>
          </a:p>
        </p:txBody>
      </p:sp>
      <p:sp>
        <p:nvSpPr>
          <p:cNvPr id="59" name="Textfeld 58"/>
          <p:cNvSpPr txBox="1"/>
          <p:nvPr/>
        </p:nvSpPr>
        <p:spPr>
          <a:xfrm>
            <a:off x="11279562" y="3346367"/>
            <a:ext cx="627095" cy="246221"/>
          </a:xfrm>
          <a:prstGeom prst="rect">
            <a:avLst/>
          </a:prstGeom>
          <a:noFill/>
        </p:spPr>
        <p:txBody>
          <a:bodyPr wrap="none" rtlCol="0">
            <a:spAutoFit/>
          </a:bodyPr>
          <a:lstStyle/>
          <a:p>
            <a:r>
              <a:rPr lang="de-DE" sz="1000" dirty="0"/>
              <a:t>EIN/AUS</a:t>
            </a:r>
          </a:p>
        </p:txBody>
      </p:sp>
      <p:sp>
        <p:nvSpPr>
          <p:cNvPr id="60" name="Textfeld 59"/>
          <p:cNvSpPr txBox="1"/>
          <p:nvPr/>
        </p:nvSpPr>
        <p:spPr>
          <a:xfrm>
            <a:off x="11286190" y="4517587"/>
            <a:ext cx="627095" cy="246221"/>
          </a:xfrm>
          <a:prstGeom prst="rect">
            <a:avLst/>
          </a:prstGeom>
          <a:noFill/>
        </p:spPr>
        <p:txBody>
          <a:bodyPr wrap="none" rtlCol="0">
            <a:spAutoFit/>
          </a:bodyPr>
          <a:lstStyle/>
          <a:p>
            <a:r>
              <a:rPr lang="de-DE" sz="1000" dirty="0"/>
              <a:t>EIN/AUS</a:t>
            </a:r>
          </a:p>
        </p:txBody>
      </p:sp>
      <p:sp>
        <p:nvSpPr>
          <p:cNvPr id="61" name="Textfeld 60"/>
          <p:cNvSpPr txBox="1"/>
          <p:nvPr/>
        </p:nvSpPr>
        <p:spPr>
          <a:xfrm>
            <a:off x="11286190" y="5621573"/>
            <a:ext cx="627095" cy="246221"/>
          </a:xfrm>
          <a:prstGeom prst="rect">
            <a:avLst/>
          </a:prstGeom>
          <a:noFill/>
        </p:spPr>
        <p:txBody>
          <a:bodyPr wrap="none" rtlCol="0">
            <a:spAutoFit/>
          </a:bodyPr>
          <a:lstStyle/>
          <a:p>
            <a:r>
              <a:rPr lang="de-DE" sz="1000" dirty="0"/>
              <a:t>EIN/AUS</a:t>
            </a:r>
          </a:p>
        </p:txBody>
      </p:sp>
      <p:sp>
        <p:nvSpPr>
          <p:cNvPr id="40" name="Wolkenförmige Legende 39"/>
          <p:cNvSpPr/>
          <p:nvPr/>
        </p:nvSpPr>
        <p:spPr>
          <a:xfrm>
            <a:off x="9314351" y="47605"/>
            <a:ext cx="2753284" cy="1312452"/>
          </a:xfrm>
          <a:prstGeom prst="cloudCallout">
            <a:avLst>
              <a:gd name="adj1" fmla="val -48936"/>
              <a:gd name="adj2" fmla="val 61801"/>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9531588" y="253561"/>
            <a:ext cx="2218333" cy="861774"/>
          </a:xfrm>
          <a:prstGeom prst="rect">
            <a:avLst/>
          </a:prstGeom>
          <a:noFill/>
        </p:spPr>
        <p:txBody>
          <a:bodyPr wrap="square" rtlCol="0">
            <a:spAutoFit/>
          </a:bodyPr>
          <a:lstStyle/>
          <a:p>
            <a:pPr algn="ctr"/>
            <a:r>
              <a:rPr lang="de-DE" sz="2500" b="1" dirty="0">
                <a:latin typeface="Comic Sans MS" panose="030F0702030302020204" pitchFamily="66" charset="0"/>
              </a:rPr>
              <a:t>Ich bräuchte einen Tipp!</a:t>
            </a:r>
          </a:p>
        </p:txBody>
      </p:sp>
      <p:sp>
        <p:nvSpPr>
          <p:cNvPr id="67" name="Textfeld 66"/>
          <p:cNvSpPr txBox="1"/>
          <p:nvPr/>
        </p:nvSpPr>
        <p:spPr>
          <a:xfrm>
            <a:off x="391145" y="6207088"/>
            <a:ext cx="8449342" cy="923330"/>
          </a:xfrm>
          <a:prstGeom prst="rect">
            <a:avLst/>
          </a:prstGeom>
          <a:noFill/>
        </p:spPr>
        <p:txBody>
          <a:bodyPr wrap="square" rtlCol="0">
            <a:spAutoFit/>
          </a:bodyPr>
          <a:lstStyle/>
          <a:p>
            <a:r>
              <a:rPr lang="de-DE" dirty="0" smtClean="0"/>
              <a:t>Vorlage und  </a:t>
            </a:r>
            <a:r>
              <a:rPr lang="de-DE" dirty="0"/>
              <a:t>didaktisches Konzept: Schenk, V. &amp; A. Jahreiß (</a:t>
            </a:r>
            <a:r>
              <a:rPr lang="de-DE" dirty="0" smtClean="0"/>
              <a:t>2021), </a:t>
            </a:r>
            <a:r>
              <a:rPr lang="de-DE" dirty="0"/>
              <a:t>in Anlehnung an </a:t>
            </a:r>
            <a:r>
              <a:rPr lang="de-DE" dirty="0" smtClean="0"/>
              <a:t>Klinge, </a:t>
            </a:r>
            <a:r>
              <a:rPr lang="de-DE" dirty="0"/>
              <a:t>J.-M. mit Team: </a:t>
            </a:r>
            <a:r>
              <a:rPr lang="de-DE" dirty="0">
                <a:hlinkClick r:id="rId2"/>
              </a:rPr>
              <a:t>https://halbtagsblog.de/downloads/lerntheken-2/downloads/</a:t>
            </a:r>
            <a:endParaRPr lang="de-DE" dirty="0"/>
          </a:p>
          <a:p>
            <a:endParaRPr lang="de-DE" dirty="0"/>
          </a:p>
        </p:txBody>
      </p:sp>
      <p:sp>
        <p:nvSpPr>
          <p:cNvPr id="68" name="Textfeld 67"/>
          <p:cNvSpPr txBox="1"/>
          <p:nvPr/>
        </p:nvSpPr>
        <p:spPr>
          <a:xfrm>
            <a:off x="11465349" y="6414277"/>
            <a:ext cx="1233377" cy="276999"/>
          </a:xfrm>
          <a:prstGeom prst="rect">
            <a:avLst/>
          </a:prstGeom>
          <a:noFill/>
        </p:spPr>
        <p:txBody>
          <a:bodyPr wrap="square" rtlCol="0">
            <a:spAutoFit/>
          </a:bodyPr>
          <a:lstStyle/>
          <a:p>
            <a:r>
              <a:rPr lang="de-DE" sz="1200" dirty="0" smtClean="0"/>
              <a:t>CC-BY-SA</a:t>
            </a:r>
            <a:endParaRPr lang="de-DE" sz="1200" dirty="0"/>
          </a:p>
        </p:txBody>
      </p:sp>
      <p:sp>
        <p:nvSpPr>
          <p:cNvPr id="69" name="Interaktive Schaltfläche: Anpassen 68">
            <a:hlinkClick r:id="" action="ppaction://noaction" highlightClick="1"/>
          </p:cNvPr>
          <p:cNvSpPr/>
          <p:nvPr/>
        </p:nvSpPr>
        <p:spPr>
          <a:xfrm>
            <a:off x="362583" y="1040228"/>
            <a:ext cx="1259251" cy="566181"/>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teraktive Schaltfläche: Anpassen 69">
            <a:hlinkClick r:id="" action="ppaction://noaction" highlightClick="1"/>
          </p:cNvPr>
          <p:cNvSpPr/>
          <p:nvPr/>
        </p:nvSpPr>
        <p:spPr>
          <a:xfrm>
            <a:off x="1790119"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flipH="1">
            <a:off x="347711"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1. Zahl</a:t>
            </a:r>
          </a:p>
        </p:txBody>
      </p:sp>
      <p:sp>
        <p:nvSpPr>
          <p:cNvPr id="72" name="Textfeld 71"/>
          <p:cNvSpPr txBox="1"/>
          <p:nvPr/>
        </p:nvSpPr>
        <p:spPr>
          <a:xfrm flipH="1">
            <a:off x="1780235" y="1133339"/>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2. Zahl</a:t>
            </a:r>
          </a:p>
        </p:txBody>
      </p:sp>
      <p:sp>
        <p:nvSpPr>
          <p:cNvPr id="73" name="Interaktive Schaltfläche: Anpassen 72">
            <a:hlinkClick r:id="" action="ppaction://noaction" highlightClick="1"/>
          </p:cNvPr>
          <p:cNvSpPr/>
          <p:nvPr/>
        </p:nvSpPr>
        <p:spPr>
          <a:xfrm>
            <a:off x="3217054" y="1040228"/>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Interaktive Schaltfläche: Anpassen 73">
            <a:hlinkClick r:id="" action="ppaction://noaction" highlightClick="1"/>
          </p:cNvPr>
          <p:cNvSpPr/>
          <p:nvPr/>
        </p:nvSpPr>
        <p:spPr>
          <a:xfrm>
            <a:off x="4630047"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Interaktive Schaltfläche: Anpassen 74">
            <a:hlinkClick r:id="" action="ppaction://noaction" highlightClick="1"/>
          </p:cNvPr>
          <p:cNvSpPr/>
          <p:nvPr/>
        </p:nvSpPr>
        <p:spPr>
          <a:xfrm>
            <a:off x="6051769" y="1047102"/>
            <a:ext cx="1259251" cy="552432"/>
          </a:xfrm>
          <a:prstGeom prst="actionButtonBlank">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teraktive Schaltfläche: Anpassen 75">
            <a:hlinkClick r:id="" action="ppaction://noaction" highlightClick="1"/>
          </p:cNvPr>
          <p:cNvSpPr/>
          <p:nvPr/>
        </p:nvSpPr>
        <p:spPr>
          <a:xfrm>
            <a:off x="7459029" y="1055424"/>
            <a:ext cx="1259251" cy="552432"/>
          </a:xfrm>
          <a:prstGeom prst="actionButtonBlank">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flipH="1">
            <a:off x="3197379" y="1131778"/>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3. Zahl</a:t>
            </a:r>
          </a:p>
        </p:txBody>
      </p:sp>
      <p:sp>
        <p:nvSpPr>
          <p:cNvPr id="78" name="Textfeld 77"/>
          <p:cNvSpPr txBox="1"/>
          <p:nvPr/>
        </p:nvSpPr>
        <p:spPr>
          <a:xfrm flipH="1">
            <a:off x="4600898" y="1146974"/>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4. Zahl</a:t>
            </a:r>
          </a:p>
        </p:txBody>
      </p:sp>
      <p:sp>
        <p:nvSpPr>
          <p:cNvPr id="79" name="Textfeld 78"/>
          <p:cNvSpPr txBox="1"/>
          <p:nvPr/>
        </p:nvSpPr>
        <p:spPr>
          <a:xfrm flipH="1">
            <a:off x="6033885" y="1143176"/>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5. Zahl</a:t>
            </a:r>
          </a:p>
        </p:txBody>
      </p:sp>
      <p:sp>
        <p:nvSpPr>
          <p:cNvPr id="80" name="Textfeld 79"/>
          <p:cNvSpPr txBox="1"/>
          <p:nvPr/>
        </p:nvSpPr>
        <p:spPr>
          <a:xfrm flipH="1">
            <a:off x="7433300" y="1154142"/>
            <a:ext cx="1310707" cy="369332"/>
          </a:xfrm>
          <a:prstGeom prst="rect">
            <a:avLst/>
          </a:prstGeom>
          <a:noFill/>
        </p:spPr>
        <p:txBody>
          <a:bodyPr wrap="square" rtlCol="0">
            <a:spAutoFit/>
          </a:bodyPr>
          <a:lstStyle/>
          <a:p>
            <a:pPr algn="ctr"/>
            <a:r>
              <a:rPr lang="de-DE" b="1" dirty="0">
                <a:solidFill>
                  <a:schemeClr val="bg1"/>
                </a:solidFill>
                <a:latin typeface="Comic Sans MS" panose="030F0702030302020204" pitchFamily="66" charset="0"/>
              </a:rPr>
              <a:t>6. Zahl</a:t>
            </a:r>
          </a:p>
        </p:txBody>
      </p:sp>
      <p:sp>
        <p:nvSpPr>
          <p:cNvPr id="41" name="Textfeld 40"/>
          <p:cNvSpPr txBox="1"/>
          <p:nvPr/>
        </p:nvSpPr>
        <p:spPr>
          <a:xfrm>
            <a:off x="352121" y="197235"/>
            <a:ext cx="4217821" cy="477054"/>
          </a:xfrm>
          <a:prstGeom prst="rect">
            <a:avLst/>
          </a:prstGeom>
          <a:noFill/>
        </p:spPr>
        <p:txBody>
          <a:bodyPr wrap="none" rtlCol="0">
            <a:spAutoFit/>
          </a:bodyPr>
          <a:lstStyle/>
          <a:p>
            <a:r>
              <a:rPr lang="de-DE" sz="2500" b="1" dirty="0">
                <a:latin typeface="Comic Sans MS" panose="030F0702030302020204" pitchFamily="66" charset="0"/>
              </a:rPr>
              <a:t>K</a:t>
            </a:r>
            <a:r>
              <a:rPr lang="de-DE" sz="2500" b="1" dirty="0" smtClean="0">
                <a:latin typeface="Comic Sans MS" panose="030F0702030302020204" pitchFamily="66" charset="0"/>
              </a:rPr>
              <a:t>nacke </a:t>
            </a:r>
            <a:r>
              <a:rPr lang="de-DE" sz="2500" b="1" dirty="0">
                <a:latin typeface="Comic Sans MS" panose="030F0702030302020204" pitchFamily="66" charset="0"/>
              </a:rPr>
              <a:t>das Zahlenschloss!</a:t>
            </a:r>
          </a:p>
        </p:txBody>
      </p:sp>
      <p:sp>
        <p:nvSpPr>
          <p:cNvPr id="43" name="Textfeld 42"/>
          <p:cNvSpPr txBox="1"/>
          <p:nvPr/>
        </p:nvSpPr>
        <p:spPr>
          <a:xfrm>
            <a:off x="579120" y="2066167"/>
            <a:ext cx="3799840" cy="830997"/>
          </a:xfrm>
          <a:prstGeom prst="rect">
            <a:avLst/>
          </a:prstGeom>
          <a:noFill/>
        </p:spPr>
        <p:txBody>
          <a:bodyPr wrap="square" rtlCol="0">
            <a:spAutoFit/>
          </a:bodyPr>
          <a:lstStyle/>
          <a:p>
            <a:r>
              <a:rPr lang="de-DE" sz="2400" dirty="0" smtClean="0"/>
              <a:t>Anklicken und eigenen Text eingeben ….</a:t>
            </a:r>
            <a:endParaRPr lang="de-DE" sz="2400" dirty="0"/>
          </a:p>
        </p:txBody>
      </p:sp>
      <p:sp>
        <p:nvSpPr>
          <p:cNvPr id="58" name="violette Tippkarte"/>
          <p:cNvSpPr/>
          <p:nvPr/>
        </p:nvSpPr>
        <p:spPr>
          <a:xfrm>
            <a:off x="30289309" y="2066167"/>
            <a:ext cx="3743371" cy="3870251"/>
          </a:xfrm>
          <a:prstGeom prst="rect">
            <a:avLst/>
          </a:prstGeom>
          <a:solidFill>
            <a:schemeClr val="accent4">
              <a:lumMod val="20000"/>
              <a:lumOff val="80000"/>
            </a:schemeClr>
          </a:solidFill>
          <a:ln w="19050">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7" name="grüne Tippkarte"/>
          <p:cNvSpPr/>
          <p:nvPr/>
        </p:nvSpPr>
        <p:spPr>
          <a:xfrm>
            <a:off x="24476343" y="2066167"/>
            <a:ext cx="3743371" cy="3870251"/>
          </a:xfrm>
          <a:prstGeom prst="rect">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55" name="gelbe Tippkarte"/>
          <p:cNvSpPr/>
          <p:nvPr/>
        </p:nvSpPr>
        <p:spPr>
          <a:xfrm>
            <a:off x="18663377" y="2020180"/>
            <a:ext cx="3743371" cy="3870251"/>
          </a:xfrm>
          <a:prstGeom prst="rect">
            <a:avLst/>
          </a:prstGeom>
          <a:solidFill>
            <a:schemeClr val="accent4">
              <a:lumMod val="20000"/>
              <a:lumOff val="8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ote Tippkarte"/>
          <p:cNvSpPr/>
          <p:nvPr/>
        </p:nvSpPr>
        <p:spPr>
          <a:xfrm>
            <a:off x="12825735" y="2020180"/>
            <a:ext cx="3743371" cy="3870251"/>
          </a:xfrm>
          <a:prstGeom prst="rect">
            <a:avLst/>
          </a:prstGeom>
          <a:solidFill>
            <a:schemeClr val="accent4">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a:t>
            </a:r>
            <a:r>
              <a:rPr lang="de-DE" dirty="0" smtClean="0">
                <a:solidFill>
                  <a:schemeClr val="tx1"/>
                </a:solidFill>
              </a:rPr>
              <a:t>ahmen </a:t>
            </a:r>
            <a:r>
              <a:rPr lang="de-DE" dirty="0" smtClean="0">
                <a:solidFill>
                  <a:schemeClr val="tx1"/>
                </a:solidFill>
              </a:rPr>
              <a:t>anklicken und Text überschreiben …</a:t>
            </a:r>
            <a:endParaRPr lang="de-DE" dirty="0">
              <a:solidFill>
                <a:schemeClr val="tx1"/>
              </a:solidFill>
            </a:endParaRPr>
          </a:p>
        </p:txBody>
      </p:sp>
      <p:sp>
        <p:nvSpPr>
          <p:cNvPr id="46" name="violette Taste"/>
          <p:cNvSpPr/>
          <p:nvPr/>
        </p:nvSpPr>
        <p:spPr>
          <a:xfrm>
            <a:off x="11134161" y="5243271"/>
            <a:ext cx="917898" cy="369158"/>
          </a:xfrm>
          <a:prstGeom prst="ellipse">
            <a:avLst/>
          </a:prstGeom>
          <a:solidFill>
            <a:srgbClr val="9A57C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rüne Taste"/>
          <p:cNvSpPr/>
          <p:nvPr/>
        </p:nvSpPr>
        <p:spPr>
          <a:xfrm>
            <a:off x="11117586" y="4094768"/>
            <a:ext cx="917898" cy="402718"/>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gelbe Taste"/>
          <p:cNvSpPr/>
          <p:nvPr/>
        </p:nvSpPr>
        <p:spPr>
          <a:xfrm>
            <a:off x="11111021" y="2904216"/>
            <a:ext cx="917898" cy="40271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ote Taste"/>
          <p:cNvSpPr/>
          <p:nvPr/>
        </p:nvSpPr>
        <p:spPr>
          <a:xfrm>
            <a:off x="11117586" y="1809365"/>
            <a:ext cx="917898" cy="402718"/>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6564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25E-6 -1.85185E-6 L -0.66419 -0.00879 " pathEditMode="relative" rAng="0" ptsTypes="AA">
                                      <p:cBhvr>
                                        <p:cTn id="6" dur="2000" fill="hold"/>
                                        <p:tgtEl>
                                          <p:spTgt spid="54"/>
                                        </p:tgtEl>
                                        <p:attrNameLst>
                                          <p:attrName>ppt_x</p:attrName>
                                          <p:attrName>ppt_y</p:attrName>
                                        </p:attrNameLst>
                                      </p:cBhvr>
                                      <p:rCtr x="-33216" y="-44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25E-6 -1.85185E-6 L 0.25 -1.85185E-6 " pathEditMode="relative" rAng="0" ptsTypes="AA">
                                      <p:cBhvr>
                                        <p:cTn id="10" dur="2000" fill="hold"/>
                                        <p:tgtEl>
                                          <p:spTgt spid="54"/>
                                        </p:tgtEl>
                                        <p:attrNameLst>
                                          <p:attrName>ppt_x</p:attrName>
                                          <p:attrName>ppt_y</p:attrName>
                                        </p:attrNameLst>
                                      </p:cBhvr>
                                      <p:rCtr x="12500" y="0"/>
                                    </p:animMotion>
                                  </p:childTnLst>
                                </p:cTn>
                              </p:par>
                            </p:childTnLst>
                          </p:cTn>
                        </p:par>
                      </p:childTnLst>
                    </p:cTn>
                  </p:par>
                </p:childTnLst>
              </p:cTn>
              <p:nextCondLst>
                <p:cond evt="onClick" delay="0">
                  <p:tgtEl>
                    <p:spTgt spid="36"/>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grpId="0" nodeType="clickEffect">
                                  <p:stCondLst>
                                    <p:cond delay="0"/>
                                  </p:stCondLst>
                                  <p:childTnLst>
                                    <p:animMotion origin="layout" path="M 0.00704 0.03218 L -1.14531 0.01181 " pathEditMode="relative" rAng="0" ptsTypes="AA">
                                      <p:cBhvr>
                                        <p:cTn id="15" dur="2000" fill="hold"/>
                                        <p:tgtEl>
                                          <p:spTgt spid="55"/>
                                        </p:tgtEl>
                                        <p:attrNameLst>
                                          <p:attrName>ppt_x</p:attrName>
                                          <p:attrName>ppt_y</p:attrName>
                                        </p:attrNameLst>
                                      </p:cBhvr>
                                      <p:rCtr x="-57617" y="-1019"/>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1" nodeType="clickEffect">
                                  <p:stCondLst>
                                    <p:cond delay="0"/>
                                  </p:stCondLst>
                                  <p:childTnLst>
                                    <p:animMotion origin="layout" path="M -4.79167E-6 -1.85185E-6 L 0.37553 0.00903 " pathEditMode="relative" rAng="0" ptsTypes="AA">
                                      <p:cBhvr>
                                        <p:cTn id="19" dur="2000" fill="hold"/>
                                        <p:tgtEl>
                                          <p:spTgt spid="55"/>
                                        </p:tgtEl>
                                        <p:attrNameLst>
                                          <p:attrName>ppt_x</p:attrName>
                                          <p:attrName>ppt_y</p:attrName>
                                        </p:attrNameLst>
                                      </p:cBhvr>
                                      <p:rCtr x="18776" y="440"/>
                                    </p:animMotion>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98763 -0.01898 L -1.61992 -0.00995 " pathEditMode="relative" rAng="0" ptsTypes="AA">
                                      <p:cBhvr>
                                        <p:cTn id="24" dur="2000" fill="hold"/>
                                        <p:tgtEl>
                                          <p:spTgt spid="57"/>
                                        </p:tgtEl>
                                        <p:attrNameLst>
                                          <p:attrName>ppt_x</p:attrName>
                                          <p:attrName>ppt_y</p:attrName>
                                        </p:attrNameLst>
                                      </p:cBhvr>
                                      <p:rCtr x="-31615" y="44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2.29167E-6 -3.33333E-6 L 0.25 -3.33333E-6 " pathEditMode="relative" rAng="0" ptsTypes="AA">
                                      <p:cBhvr>
                                        <p:cTn id="28" dur="2000" fill="hold"/>
                                        <p:tgtEl>
                                          <p:spTgt spid="57"/>
                                        </p:tgtEl>
                                        <p:attrNameLst>
                                          <p:attrName>ppt_x</p:attrName>
                                          <p:attrName>ppt_y</p:attrName>
                                        </p:attrNameLst>
                                      </p:cBhvr>
                                      <p:rCtr x="12500" y="0"/>
                                    </p:animMotion>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grpId="0" nodeType="clickEffect">
                                  <p:stCondLst>
                                    <p:cond delay="0"/>
                                  </p:stCondLst>
                                  <p:childTnLst>
                                    <p:animMotion origin="layout" path="M -6.25E-7 -3.33333E-6 L -2.09648 -0.02477 " pathEditMode="relative" rAng="0" ptsTypes="AA">
                                      <p:cBhvr>
                                        <p:cTn id="33" dur="2000" fill="hold"/>
                                        <p:tgtEl>
                                          <p:spTgt spid="58"/>
                                        </p:tgtEl>
                                        <p:attrNameLst>
                                          <p:attrName>ppt_x</p:attrName>
                                          <p:attrName>ppt_y</p:attrName>
                                        </p:attrNameLst>
                                      </p:cBhvr>
                                      <p:rCtr x="-104831" y="-125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6.25E-7 -3.33333E-6 L 0.25 -3.33333E-6 " pathEditMode="relative" rAng="0" ptsTypes="AA">
                                      <p:cBhvr>
                                        <p:cTn id="37" dur="2000" fill="hold"/>
                                        <p:tgtEl>
                                          <p:spTgt spid="58"/>
                                        </p:tgtEl>
                                        <p:attrNameLst>
                                          <p:attrName>ppt_x</p:attrName>
                                          <p:attrName>ppt_y</p:attrName>
                                        </p:attrNameLst>
                                      </p:cBhvr>
                                      <p:rCtr x="12500" y="0"/>
                                    </p:animMotion>
                                  </p:childTnLst>
                                </p:cTn>
                              </p:par>
                            </p:childTnLst>
                          </p:cTn>
                        </p:par>
                      </p:childTnLst>
                    </p:cTn>
                  </p:par>
                </p:childTnLst>
              </p:cTn>
              <p:nextCondLst>
                <p:cond evt="onClick" delay="0">
                  <p:tgtEl>
                    <p:spTgt spid="46"/>
                  </p:tgtEl>
                </p:cond>
              </p:nextCondLst>
            </p:seq>
          </p:childTnLst>
        </p:cTn>
      </p:par>
    </p:tnLst>
    <p:bldLst>
      <p:bldP spid="58" grpId="0" animBg="1"/>
      <p:bldP spid="58" grpId="1" animBg="1"/>
      <p:bldP spid="57" grpId="0" animBg="1"/>
      <p:bldP spid="57" grpId="1" animBg="1"/>
      <p:bldP spid="55" grpId="0" animBg="1"/>
      <p:bldP spid="55" grpId="1" animBg="1"/>
      <p:bldP spid="54" grpId="0" animBg="1"/>
      <p:bldP spid="5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sp>
        <p:nvSpPr>
          <p:cNvPr id="4" name="Rechteck 3"/>
          <p:cNvSpPr/>
          <p:nvPr/>
        </p:nvSpPr>
        <p:spPr>
          <a:xfrm>
            <a:off x="1" y="6"/>
            <a:ext cx="12191999" cy="68580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208"/>
                    </a14:imgEffect>
                  </a14:imgLayer>
                </a14:imgProps>
              </a:ext>
              <a:ext uri="{28A0092B-C50C-407E-A947-70E740481C1C}">
                <a14:useLocalDpi xmlns:a14="http://schemas.microsoft.com/office/drawing/2010/main" val="0"/>
              </a:ext>
            </a:extLst>
          </a:blip>
          <a:stretch>
            <a:fillRect/>
          </a:stretch>
        </p:blipFill>
        <p:spPr>
          <a:xfrm>
            <a:off x="-48768" y="6"/>
            <a:ext cx="12289536" cy="6912864"/>
          </a:xfrm>
          <a:prstGeom prst="rect">
            <a:avLst/>
          </a:prstGeom>
          <a:effectLst>
            <a:glow>
              <a:schemeClr val="accent1"/>
            </a:glow>
          </a:effectLst>
        </p:spPr>
      </p:pic>
      <p:sp>
        <p:nvSpPr>
          <p:cNvPr id="6" name="Textfeld 5"/>
          <p:cNvSpPr txBox="1"/>
          <p:nvPr/>
        </p:nvSpPr>
        <p:spPr>
          <a:xfrm>
            <a:off x="1459190" y="389741"/>
            <a:ext cx="4283884" cy="1015663"/>
          </a:xfrm>
          <a:prstGeom prst="rect">
            <a:avLst/>
          </a:prstGeom>
          <a:noFill/>
        </p:spPr>
        <p:txBody>
          <a:bodyPr wrap="square" rtlCol="0">
            <a:spAutoFit/>
          </a:bodyPr>
          <a:lstStyle/>
          <a:p>
            <a:r>
              <a:rPr lang="de-DE" sz="6000" b="1" dirty="0" smtClean="0">
                <a:solidFill>
                  <a:schemeClr val="accent5">
                    <a:lumMod val="50000"/>
                  </a:schemeClr>
                </a:solidFill>
                <a:latin typeface="Comic Sans MS" panose="030F0702030302020204" pitchFamily="66" charset="0"/>
              </a:rPr>
              <a:t>Geschafft!</a:t>
            </a:r>
            <a:endParaRPr lang="de-DE" sz="6000" b="1" dirty="0">
              <a:solidFill>
                <a:schemeClr val="accent5">
                  <a:lumMod val="50000"/>
                </a:schemeClr>
              </a:solidFill>
              <a:latin typeface="Comic Sans MS" panose="030F0702030302020204" pitchFamily="66" charset="0"/>
            </a:endParaRPr>
          </a:p>
        </p:txBody>
      </p:sp>
    </p:spTree>
    <p:extLst>
      <p:ext uri="{BB962C8B-B14F-4D97-AF65-F5344CB8AC3E}">
        <p14:creationId xmlns:p14="http://schemas.microsoft.com/office/powerpoint/2010/main" val="112037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Breitbild</PresentationFormat>
  <Paragraphs>143</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Calibri Light</vt:lpstr>
      <vt:lpstr>Comic Sans MS</vt:lpstr>
      <vt:lpstr>Office</vt:lpstr>
      <vt:lpstr>Titel anklicken und überschreiben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überschreiben</dc:title>
  <dc:creator>Jahreiß, Astrid</dc:creator>
  <cp:lastModifiedBy>Jahreiß, Astrid</cp:lastModifiedBy>
  <cp:revision>28</cp:revision>
  <dcterms:created xsi:type="dcterms:W3CDTF">2021-02-13T15:57:58Z</dcterms:created>
  <dcterms:modified xsi:type="dcterms:W3CDTF">2021-02-25T14:02:14Z</dcterms:modified>
</cp:coreProperties>
</file>