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58" r:id="rId4"/>
    <p:sldId id="259" r:id="rId5"/>
    <p:sldId id="260" r:id="rId6"/>
    <p:sldId id="261" r:id="rId7"/>
    <p:sldId id="262" r:id="rId8"/>
    <p:sldId id="263" r:id="rId9"/>
    <p:sldId id="266" r:id="rId10"/>
    <p:sldId id="257" r:id="rId11"/>
    <p:sldId id="264"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hreiß, Astrid" initials="JA" lastIdx="1" clrIdx="0">
    <p:extLst>
      <p:ext uri="{19B8F6BF-5375-455C-9EA6-DF929625EA0E}">
        <p15:presenceInfo xmlns:p15="http://schemas.microsoft.com/office/powerpoint/2012/main" userId="S-1-5-21-1606980848-583907252-725345543-15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6BD3"/>
    <a:srgbClr val="5B9BD5"/>
    <a:srgbClr val="9A57CD"/>
    <a:srgbClr val="CCE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979" autoAdjust="0"/>
  </p:normalViewPr>
  <p:slideViewPr>
    <p:cSldViewPr snapToGrid="0">
      <p:cViewPr varScale="1">
        <p:scale>
          <a:sx n="59" d="100"/>
          <a:sy n="59" d="100"/>
        </p:scale>
        <p:origin x="-1216" y="28"/>
      </p:cViewPr>
      <p:guideLst>
        <p:guide orient="horz" pos="2092"/>
        <p:guide pos="3840"/>
      </p:guideLst>
    </p:cSldViewPr>
  </p:slideViewPr>
  <p:notesTextViewPr>
    <p:cViewPr>
      <p:scale>
        <a:sx n="1" d="1"/>
        <a:sy n="1" d="1"/>
      </p:scale>
      <p:origin x="0" y="0"/>
    </p:cViewPr>
  </p:notesTextViewPr>
  <p:sorterViewPr>
    <p:cViewPr>
      <p:scale>
        <a:sx n="130" d="100"/>
        <a:sy n="130" d="100"/>
      </p:scale>
      <p:origin x="0" y="-56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4AFCA4-83E0-4DED-991C-5D52EFF5B02E}" type="datetimeFigureOut">
              <a:rPr lang="de-DE" smtClean="0"/>
              <a:t>24.02.2021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F4E878-72E9-4BE8-B79E-3581841A91E4}" type="slidenum">
              <a:rPr lang="de-DE" smtClean="0"/>
              <a:t>‹Nr.›</a:t>
            </a:fld>
            <a:endParaRPr lang="de-DE"/>
          </a:p>
        </p:txBody>
      </p:sp>
    </p:spTree>
    <p:extLst>
      <p:ext uri="{BB962C8B-B14F-4D97-AF65-F5344CB8AC3E}">
        <p14:creationId xmlns:p14="http://schemas.microsoft.com/office/powerpoint/2010/main" val="1957595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EF4E878-72E9-4BE8-B79E-3581841A91E4}" type="slidenum">
              <a:rPr lang="de-DE" smtClean="0"/>
              <a:t>5</a:t>
            </a:fld>
            <a:endParaRPr lang="de-DE"/>
          </a:p>
        </p:txBody>
      </p:sp>
    </p:spTree>
    <p:extLst>
      <p:ext uri="{BB962C8B-B14F-4D97-AF65-F5344CB8AC3E}">
        <p14:creationId xmlns:p14="http://schemas.microsoft.com/office/powerpoint/2010/main" val="2849142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2090EB7D-97D0-4724-81E1-F9FE5EBD0F6E}" type="datetimeFigureOut">
              <a:rPr lang="de-DE" smtClean="0"/>
              <a:t>24.02.2021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FD58AAA-453D-419A-AA56-7D8C7D775246}" type="slidenum">
              <a:rPr lang="de-DE" smtClean="0"/>
              <a:t>‹Nr.›</a:t>
            </a:fld>
            <a:endParaRPr lang="de-DE"/>
          </a:p>
        </p:txBody>
      </p:sp>
    </p:spTree>
    <p:extLst>
      <p:ext uri="{BB962C8B-B14F-4D97-AF65-F5344CB8AC3E}">
        <p14:creationId xmlns:p14="http://schemas.microsoft.com/office/powerpoint/2010/main" val="120451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090EB7D-97D0-4724-81E1-F9FE5EBD0F6E}" type="datetimeFigureOut">
              <a:rPr lang="de-DE" smtClean="0"/>
              <a:t>24.02.2021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FD58AAA-453D-419A-AA56-7D8C7D775246}" type="slidenum">
              <a:rPr lang="de-DE" smtClean="0"/>
              <a:t>‹Nr.›</a:t>
            </a:fld>
            <a:endParaRPr lang="de-DE"/>
          </a:p>
        </p:txBody>
      </p:sp>
    </p:spTree>
    <p:extLst>
      <p:ext uri="{BB962C8B-B14F-4D97-AF65-F5344CB8AC3E}">
        <p14:creationId xmlns:p14="http://schemas.microsoft.com/office/powerpoint/2010/main" val="3597162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090EB7D-97D0-4724-81E1-F9FE5EBD0F6E}" type="datetimeFigureOut">
              <a:rPr lang="de-DE" smtClean="0"/>
              <a:t>24.02.2021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FD58AAA-453D-419A-AA56-7D8C7D775246}" type="slidenum">
              <a:rPr lang="de-DE" smtClean="0"/>
              <a:t>‹Nr.›</a:t>
            </a:fld>
            <a:endParaRPr lang="de-DE"/>
          </a:p>
        </p:txBody>
      </p:sp>
    </p:spTree>
    <p:extLst>
      <p:ext uri="{BB962C8B-B14F-4D97-AF65-F5344CB8AC3E}">
        <p14:creationId xmlns:p14="http://schemas.microsoft.com/office/powerpoint/2010/main" val="3085818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CA3133B-2DBB-4A4F-9C78-EAD80896E6ED}"/>
              </a:ext>
            </a:extLst>
          </p:cNvPr>
          <p:cNvSpPr>
            <a:spLocks noChangeArrowheads="1"/>
          </p:cNvSpPr>
          <p:nvPr userDrawn="1"/>
        </p:nvSpPr>
        <p:spPr bwMode="auto">
          <a:xfrm>
            <a:off x="912285" y="6165850"/>
            <a:ext cx="11279716" cy="692150"/>
          </a:xfrm>
          <a:prstGeom prst="rect">
            <a:avLst/>
          </a:prstGeom>
          <a:solidFill>
            <a:schemeClr val="bg1"/>
          </a:solidFill>
          <a:ln>
            <a:noFill/>
          </a:ln>
          <a:effectLst/>
        </p:spPr>
        <p:txBody>
          <a:bodyPr wrap="none" anchor="ctr"/>
          <a:lstStyle>
            <a:lvl1pPr eaLnBrk="0" hangingPunct="0">
              <a:defRPr>
                <a:solidFill>
                  <a:schemeClr val="tx1"/>
                </a:solidFill>
                <a:latin typeface="Arial Unicode MS" pitchFamily="34" charset="-128"/>
              </a:defRPr>
            </a:lvl1pPr>
            <a:lvl2pPr marL="742950" indent="-285750" eaLnBrk="0" hangingPunct="0">
              <a:defRPr>
                <a:solidFill>
                  <a:schemeClr val="tx1"/>
                </a:solidFill>
                <a:latin typeface="Arial Unicode MS" pitchFamily="34" charset="-128"/>
              </a:defRPr>
            </a:lvl2pPr>
            <a:lvl3pPr marL="1143000" indent="-228600" eaLnBrk="0" hangingPunct="0">
              <a:defRPr>
                <a:solidFill>
                  <a:schemeClr val="tx1"/>
                </a:solidFill>
                <a:latin typeface="Arial Unicode MS" pitchFamily="34" charset="-128"/>
              </a:defRPr>
            </a:lvl3pPr>
            <a:lvl4pPr marL="1600200" indent="-228600" eaLnBrk="0" hangingPunct="0">
              <a:defRPr>
                <a:solidFill>
                  <a:schemeClr val="tx1"/>
                </a:solidFill>
                <a:latin typeface="Arial Unicode MS" pitchFamily="34" charset="-128"/>
              </a:defRPr>
            </a:lvl4pPr>
            <a:lvl5pPr marL="2057400" indent="-228600" eaLnBrk="0" hangingPunct="0">
              <a:defRPr>
                <a:solidFill>
                  <a:schemeClr val="tx1"/>
                </a:solidFill>
                <a:latin typeface="Arial Unicode MS" pitchFamily="34" charset="-128"/>
              </a:defRPr>
            </a:lvl5pPr>
            <a:lvl6pPr marL="2514600" indent="-228600" algn="ctr" eaLnBrk="0" fontAlgn="base" hangingPunct="0">
              <a:spcBef>
                <a:spcPct val="0"/>
              </a:spcBef>
              <a:spcAft>
                <a:spcPct val="0"/>
              </a:spcAft>
              <a:defRPr>
                <a:solidFill>
                  <a:schemeClr val="tx1"/>
                </a:solidFill>
                <a:latin typeface="Arial Unicode MS" pitchFamily="34" charset="-128"/>
              </a:defRPr>
            </a:lvl6pPr>
            <a:lvl7pPr marL="2971800" indent="-228600" algn="ctr" eaLnBrk="0" fontAlgn="base" hangingPunct="0">
              <a:spcBef>
                <a:spcPct val="0"/>
              </a:spcBef>
              <a:spcAft>
                <a:spcPct val="0"/>
              </a:spcAft>
              <a:defRPr>
                <a:solidFill>
                  <a:schemeClr val="tx1"/>
                </a:solidFill>
                <a:latin typeface="Arial Unicode MS" pitchFamily="34" charset="-128"/>
              </a:defRPr>
            </a:lvl7pPr>
            <a:lvl8pPr marL="3429000" indent="-228600" algn="ctr" eaLnBrk="0" fontAlgn="base" hangingPunct="0">
              <a:spcBef>
                <a:spcPct val="0"/>
              </a:spcBef>
              <a:spcAft>
                <a:spcPct val="0"/>
              </a:spcAft>
              <a:defRPr>
                <a:solidFill>
                  <a:schemeClr val="tx1"/>
                </a:solidFill>
                <a:latin typeface="Arial Unicode MS" pitchFamily="34" charset="-128"/>
              </a:defRPr>
            </a:lvl8pPr>
            <a:lvl9pPr marL="3886200" indent="-228600" algn="ctr" eaLnBrk="0" fontAlgn="base" hangingPunct="0">
              <a:spcBef>
                <a:spcPct val="0"/>
              </a:spcBef>
              <a:spcAft>
                <a:spcPct val="0"/>
              </a:spcAft>
              <a:defRPr>
                <a:solidFill>
                  <a:schemeClr val="tx1"/>
                </a:solidFill>
                <a:latin typeface="Arial Unicode MS" pitchFamily="34" charset="-128"/>
              </a:defRPr>
            </a:lvl9pPr>
          </a:lstStyle>
          <a:p>
            <a:pPr algn="ctr" eaLnBrk="1" hangingPunct="1">
              <a:defRPr/>
            </a:pPr>
            <a:endParaRPr lang="de-DE" altLang="de-DE" sz="1800"/>
          </a:p>
        </p:txBody>
      </p:sp>
      <p:sp>
        <p:nvSpPr>
          <p:cNvPr id="5" name="Rectangle 6">
            <a:extLst>
              <a:ext uri="{FF2B5EF4-FFF2-40B4-BE49-F238E27FC236}">
                <a16:creationId xmlns:a16="http://schemas.microsoft.com/office/drawing/2014/main" id="{5B448D72-7821-4F46-B0F2-2DD0D6A30A96}"/>
              </a:ext>
            </a:extLst>
          </p:cNvPr>
          <p:cNvSpPr>
            <a:spLocks noChangeArrowheads="1"/>
          </p:cNvSpPr>
          <p:nvPr userDrawn="1"/>
        </p:nvSpPr>
        <p:spPr bwMode="auto">
          <a:xfrm>
            <a:off x="0" y="1"/>
            <a:ext cx="1007533" cy="5661025"/>
          </a:xfrm>
          <a:prstGeom prst="rect">
            <a:avLst/>
          </a:prstGeom>
          <a:solidFill>
            <a:schemeClr val="bg1"/>
          </a:solidFill>
          <a:ln>
            <a:noFill/>
          </a:ln>
          <a:effectLst/>
        </p:spPr>
        <p:txBody>
          <a:bodyPr wrap="none" anchor="ctr"/>
          <a:lstStyle>
            <a:lvl1pPr eaLnBrk="0" hangingPunct="0">
              <a:defRPr>
                <a:solidFill>
                  <a:schemeClr val="tx1"/>
                </a:solidFill>
                <a:latin typeface="Arial Unicode MS" pitchFamily="34" charset="-128"/>
              </a:defRPr>
            </a:lvl1pPr>
            <a:lvl2pPr marL="742950" indent="-285750" eaLnBrk="0" hangingPunct="0">
              <a:defRPr>
                <a:solidFill>
                  <a:schemeClr val="tx1"/>
                </a:solidFill>
                <a:latin typeface="Arial Unicode MS" pitchFamily="34" charset="-128"/>
              </a:defRPr>
            </a:lvl2pPr>
            <a:lvl3pPr marL="1143000" indent="-228600" eaLnBrk="0" hangingPunct="0">
              <a:defRPr>
                <a:solidFill>
                  <a:schemeClr val="tx1"/>
                </a:solidFill>
                <a:latin typeface="Arial Unicode MS" pitchFamily="34" charset="-128"/>
              </a:defRPr>
            </a:lvl3pPr>
            <a:lvl4pPr marL="1600200" indent="-228600" eaLnBrk="0" hangingPunct="0">
              <a:defRPr>
                <a:solidFill>
                  <a:schemeClr val="tx1"/>
                </a:solidFill>
                <a:latin typeface="Arial Unicode MS" pitchFamily="34" charset="-128"/>
              </a:defRPr>
            </a:lvl4pPr>
            <a:lvl5pPr marL="2057400" indent="-228600" eaLnBrk="0" hangingPunct="0">
              <a:defRPr>
                <a:solidFill>
                  <a:schemeClr val="tx1"/>
                </a:solidFill>
                <a:latin typeface="Arial Unicode MS" pitchFamily="34" charset="-128"/>
              </a:defRPr>
            </a:lvl5pPr>
            <a:lvl6pPr marL="2514600" indent="-228600" algn="ctr" eaLnBrk="0" fontAlgn="base" hangingPunct="0">
              <a:spcBef>
                <a:spcPct val="0"/>
              </a:spcBef>
              <a:spcAft>
                <a:spcPct val="0"/>
              </a:spcAft>
              <a:defRPr>
                <a:solidFill>
                  <a:schemeClr val="tx1"/>
                </a:solidFill>
                <a:latin typeface="Arial Unicode MS" pitchFamily="34" charset="-128"/>
              </a:defRPr>
            </a:lvl6pPr>
            <a:lvl7pPr marL="2971800" indent="-228600" algn="ctr" eaLnBrk="0" fontAlgn="base" hangingPunct="0">
              <a:spcBef>
                <a:spcPct val="0"/>
              </a:spcBef>
              <a:spcAft>
                <a:spcPct val="0"/>
              </a:spcAft>
              <a:defRPr>
                <a:solidFill>
                  <a:schemeClr val="tx1"/>
                </a:solidFill>
                <a:latin typeface="Arial Unicode MS" pitchFamily="34" charset="-128"/>
              </a:defRPr>
            </a:lvl7pPr>
            <a:lvl8pPr marL="3429000" indent="-228600" algn="ctr" eaLnBrk="0" fontAlgn="base" hangingPunct="0">
              <a:spcBef>
                <a:spcPct val="0"/>
              </a:spcBef>
              <a:spcAft>
                <a:spcPct val="0"/>
              </a:spcAft>
              <a:defRPr>
                <a:solidFill>
                  <a:schemeClr val="tx1"/>
                </a:solidFill>
                <a:latin typeface="Arial Unicode MS" pitchFamily="34" charset="-128"/>
              </a:defRPr>
            </a:lvl8pPr>
            <a:lvl9pPr marL="3886200" indent="-228600" algn="ctr" eaLnBrk="0" fontAlgn="base" hangingPunct="0">
              <a:spcBef>
                <a:spcPct val="0"/>
              </a:spcBef>
              <a:spcAft>
                <a:spcPct val="0"/>
              </a:spcAft>
              <a:defRPr>
                <a:solidFill>
                  <a:schemeClr val="tx1"/>
                </a:solidFill>
                <a:latin typeface="Arial Unicode MS" pitchFamily="34" charset="-128"/>
              </a:defRPr>
            </a:lvl9pPr>
          </a:lstStyle>
          <a:p>
            <a:pPr algn="ctr" eaLnBrk="1" hangingPunct="1">
              <a:defRPr/>
            </a:pPr>
            <a:endParaRPr lang="de-DE" altLang="de-DE" sz="1800"/>
          </a:p>
        </p:txBody>
      </p:sp>
      <p:sp>
        <p:nvSpPr>
          <p:cNvPr id="6" name="AutoShape 7">
            <a:extLst>
              <a:ext uri="{FF2B5EF4-FFF2-40B4-BE49-F238E27FC236}">
                <a16:creationId xmlns:a16="http://schemas.microsoft.com/office/drawing/2014/main" id="{DD13B32B-BEB3-4C27-AAB3-F25A77FC3269}"/>
              </a:ext>
            </a:extLst>
          </p:cNvPr>
          <p:cNvSpPr>
            <a:spLocks noChangeArrowheads="1"/>
          </p:cNvSpPr>
          <p:nvPr userDrawn="1"/>
        </p:nvSpPr>
        <p:spPr bwMode="auto">
          <a:xfrm>
            <a:off x="-529166" y="5013326"/>
            <a:ext cx="2976033" cy="2112963"/>
          </a:xfrm>
          <a:prstGeom prst="flowChartConnector">
            <a:avLst/>
          </a:prstGeom>
          <a:solidFill>
            <a:schemeClr val="bg1"/>
          </a:solidFill>
          <a:ln>
            <a:noFill/>
          </a:ln>
          <a:effectLst/>
        </p:spPr>
        <p:txBody>
          <a:bodyPr wrap="none" anchor="ctr"/>
          <a:lstStyle>
            <a:lvl1pPr eaLnBrk="0" hangingPunct="0">
              <a:defRPr>
                <a:solidFill>
                  <a:schemeClr val="tx1"/>
                </a:solidFill>
                <a:latin typeface="Arial Unicode MS" pitchFamily="34" charset="-128"/>
              </a:defRPr>
            </a:lvl1pPr>
            <a:lvl2pPr marL="742950" indent="-285750" eaLnBrk="0" hangingPunct="0">
              <a:defRPr>
                <a:solidFill>
                  <a:schemeClr val="tx1"/>
                </a:solidFill>
                <a:latin typeface="Arial Unicode MS" pitchFamily="34" charset="-128"/>
              </a:defRPr>
            </a:lvl2pPr>
            <a:lvl3pPr marL="1143000" indent="-228600" eaLnBrk="0" hangingPunct="0">
              <a:defRPr>
                <a:solidFill>
                  <a:schemeClr val="tx1"/>
                </a:solidFill>
                <a:latin typeface="Arial Unicode MS" pitchFamily="34" charset="-128"/>
              </a:defRPr>
            </a:lvl3pPr>
            <a:lvl4pPr marL="1600200" indent="-228600" eaLnBrk="0" hangingPunct="0">
              <a:defRPr>
                <a:solidFill>
                  <a:schemeClr val="tx1"/>
                </a:solidFill>
                <a:latin typeface="Arial Unicode MS" pitchFamily="34" charset="-128"/>
              </a:defRPr>
            </a:lvl4pPr>
            <a:lvl5pPr marL="2057400" indent="-228600" eaLnBrk="0" hangingPunct="0">
              <a:defRPr>
                <a:solidFill>
                  <a:schemeClr val="tx1"/>
                </a:solidFill>
                <a:latin typeface="Arial Unicode MS" pitchFamily="34" charset="-128"/>
              </a:defRPr>
            </a:lvl5pPr>
            <a:lvl6pPr marL="2514600" indent="-228600" algn="ctr" eaLnBrk="0" fontAlgn="base" hangingPunct="0">
              <a:spcBef>
                <a:spcPct val="0"/>
              </a:spcBef>
              <a:spcAft>
                <a:spcPct val="0"/>
              </a:spcAft>
              <a:defRPr>
                <a:solidFill>
                  <a:schemeClr val="tx1"/>
                </a:solidFill>
                <a:latin typeface="Arial Unicode MS" pitchFamily="34" charset="-128"/>
              </a:defRPr>
            </a:lvl6pPr>
            <a:lvl7pPr marL="2971800" indent="-228600" algn="ctr" eaLnBrk="0" fontAlgn="base" hangingPunct="0">
              <a:spcBef>
                <a:spcPct val="0"/>
              </a:spcBef>
              <a:spcAft>
                <a:spcPct val="0"/>
              </a:spcAft>
              <a:defRPr>
                <a:solidFill>
                  <a:schemeClr val="tx1"/>
                </a:solidFill>
                <a:latin typeface="Arial Unicode MS" pitchFamily="34" charset="-128"/>
              </a:defRPr>
            </a:lvl7pPr>
            <a:lvl8pPr marL="3429000" indent="-228600" algn="ctr" eaLnBrk="0" fontAlgn="base" hangingPunct="0">
              <a:spcBef>
                <a:spcPct val="0"/>
              </a:spcBef>
              <a:spcAft>
                <a:spcPct val="0"/>
              </a:spcAft>
              <a:defRPr>
                <a:solidFill>
                  <a:schemeClr val="tx1"/>
                </a:solidFill>
                <a:latin typeface="Arial Unicode MS" pitchFamily="34" charset="-128"/>
              </a:defRPr>
            </a:lvl8pPr>
            <a:lvl9pPr marL="3886200" indent="-228600" algn="ctr" eaLnBrk="0" fontAlgn="base" hangingPunct="0">
              <a:spcBef>
                <a:spcPct val="0"/>
              </a:spcBef>
              <a:spcAft>
                <a:spcPct val="0"/>
              </a:spcAft>
              <a:defRPr>
                <a:solidFill>
                  <a:schemeClr val="tx1"/>
                </a:solidFill>
                <a:latin typeface="Arial Unicode MS" pitchFamily="34" charset="-128"/>
              </a:defRPr>
            </a:lvl9pPr>
          </a:lstStyle>
          <a:p>
            <a:pPr algn="ctr" eaLnBrk="1" hangingPunct="1">
              <a:defRPr/>
            </a:pPr>
            <a:endParaRPr lang="de-DE" altLang="de-DE" sz="1800"/>
          </a:p>
        </p:txBody>
      </p:sp>
      <p:pic>
        <p:nvPicPr>
          <p:cNvPr id="7" name="Picture 8" descr="UB-Logo-neu_blau-rgb72">
            <a:extLst>
              <a:ext uri="{FF2B5EF4-FFF2-40B4-BE49-F238E27FC236}">
                <a16:creationId xmlns:a16="http://schemas.microsoft.com/office/drawing/2014/main" id="{A4914D3B-ED72-43E9-8885-AB015A0FC74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0651" y="5300664"/>
            <a:ext cx="1847849" cy="1385887"/>
          </a:xfrm>
          <a:prstGeom prst="rect">
            <a:avLst/>
          </a:prstGeom>
          <a:solidFill>
            <a:srgbClr val="E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31093B61-45ED-4824-8C8A-8498814B61E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 y="188913"/>
            <a:ext cx="797984"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a:extLst>
              <a:ext uri="{FF2B5EF4-FFF2-40B4-BE49-F238E27FC236}">
                <a16:creationId xmlns:a16="http://schemas.microsoft.com/office/drawing/2014/main" id="{89D312C0-1E99-4574-915F-1C9B5A418A8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47451" y="6192838"/>
            <a:ext cx="797983"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Grp="1" noChangeArrowheads="1"/>
          </p:cNvSpPr>
          <p:nvPr>
            <p:ph type="ctrTitle"/>
          </p:nvPr>
        </p:nvSpPr>
        <p:spPr>
          <a:xfrm>
            <a:off x="1390651" y="1557339"/>
            <a:ext cx="10363200" cy="1470025"/>
          </a:xfrm>
        </p:spPr>
        <p:txBody>
          <a:bodyPr/>
          <a:lstStyle>
            <a:lvl1pPr>
              <a:defRPr/>
            </a:lvl1pPr>
          </a:lstStyle>
          <a:p>
            <a:pPr lvl="0"/>
            <a:r>
              <a:rPr lang="de-DE" noProof="0"/>
              <a:t>Einführung in die Allgemeine Geographie</a:t>
            </a:r>
          </a:p>
        </p:txBody>
      </p:sp>
      <p:sp>
        <p:nvSpPr>
          <p:cNvPr id="31748" name="Rectangle 4"/>
          <p:cNvSpPr>
            <a:spLocks noGrp="1" noChangeArrowheads="1"/>
          </p:cNvSpPr>
          <p:nvPr>
            <p:ph type="subTitle" idx="1"/>
          </p:nvPr>
        </p:nvSpPr>
        <p:spPr>
          <a:xfrm>
            <a:off x="3119967" y="3429000"/>
            <a:ext cx="7296151" cy="1752600"/>
          </a:xfrm>
        </p:spPr>
        <p:txBody>
          <a:bodyPr/>
          <a:lstStyle>
            <a:lvl1pPr marL="0" indent="0">
              <a:buFontTx/>
              <a:buNone/>
              <a:defRPr/>
            </a:lvl1pPr>
          </a:lstStyle>
          <a:p>
            <a:pPr lvl="0"/>
            <a:r>
              <a:rPr lang="de-DE" noProof="0"/>
              <a:t>Grundlage für den Geographieunterricht an Grund- und Hauptschulen</a:t>
            </a:r>
          </a:p>
        </p:txBody>
      </p:sp>
      <p:sp>
        <p:nvSpPr>
          <p:cNvPr id="10" name="Rectangle 5">
            <a:extLst>
              <a:ext uri="{FF2B5EF4-FFF2-40B4-BE49-F238E27FC236}">
                <a16:creationId xmlns:a16="http://schemas.microsoft.com/office/drawing/2014/main" id="{5B3AE3BF-EDEF-4D84-8412-AF7F520F8E31}"/>
              </a:ext>
            </a:extLst>
          </p:cNvPr>
          <p:cNvSpPr>
            <a:spLocks noGrp="1" noChangeArrowheads="1"/>
          </p:cNvSpPr>
          <p:nvPr>
            <p:ph type="ftr" sz="quarter" idx="10"/>
          </p:nvPr>
        </p:nvSpPr>
        <p:spPr>
          <a:xfrm>
            <a:off x="2544234" y="6245225"/>
            <a:ext cx="8735484" cy="476250"/>
          </a:xfrm>
        </p:spPr>
        <p:txBody>
          <a:bodyPr/>
          <a:lstStyle>
            <a:lvl1pPr>
              <a:defRPr sz="1500"/>
            </a:lvl1pPr>
          </a:lstStyle>
          <a:p>
            <a:pPr>
              <a:defRPr/>
            </a:pPr>
            <a:r>
              <a:rPr lang="de-DE"/>
              <a:t>Dr. Astrid Jahreiß </a:t>
            </a:r>
            <a:endParaRPr lang="de-DE">
              <a:ea typeface="Arial Unicode MS" pitchFamily="34" charset="-128"/>
              <a:cs typeface="Arial Unicode MS" pitchFamily="34" charset="-128"/>
            </a:endParaRPr>
          </a:p>
          <a:p>
            <a:pPr>
              <a:defRPr/>
            </a:pPr>
            <a:r>
              <a:rPr lang="de-DE"/>
              <a:t>Didaktik der Geographie ⋅ Institut für Geographie ⋅ Universität Bamberg </a:t>
            </a:r>
          </a:p>
        </p:txBody>
      </p:sp>
      <p:sp>
        <p:nvSpPr>
          <p:cNvPr id="11" name="Rectangle 12">
            <a:extLst>
              <a:ext uri="{FF2B5EF4-FFF2-40B4-BE49-F238E27FC236}">
                <a16:creationId xmlns:a16="http://schemas.microsoft.com/office/drawing/2014/main" id="{3B2CB42F-B218-4819-9485-504A29E7B833}"/>
              </a:ext>
            </a:extLst>
          </p:cNvPr>
          <p:cNvSpPr>
            <a:spLocks noGrp="1" noChangeArrowheads="1"/>
          </p:cNvSpPr>
          <p:nvPr>
            <p:ph type="sldNum" sz="quarter" idx="11"/>
          </p:nvPr>
        </p:nvSpPr>
        <p:spPr bwMode="auto">
          <a:xfrm>
            <a:off x="-241300" y="6481763"/>
            <a:ext cx="768351"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chemeClr val="accent2"/>
                </a:solidFill>
              </a:defRPr>
            </a:lvl1pPr>
          </a:lstStyle>
          <a:p>
            <a:fld id="{B1E5EC53-077E-476A-A57A-A67118155D98}" type="slidenum">
              <a:rPr lang="de-DE" altLang="de-DE"/>
              <a:pPr/>
              <a:t>‹Nr.›</a:t>
            </a:fld>
            <a:endParaRPr lang="de-DE" altLang="de-DE"/>
          </a:p>
        </p:txBody>
      </p:sp>
    </p:spTree>
    <p:extLst>
      <p:ext uri="{BB962C8B-B14F-4D97-AF65-F5344CB8AC3E}">
        <p14:creationId xmlns:p14="http://schemas.microsoft.com/office/powerpoint/2010/main" val="2751518258"/>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a:extLst>
              <a:ext uri="{FF2B5EF4-FFF2-40B4-BE49-F238E27FC236}">
                <a16:creationId xmlns:a16="http://schemas.microsoft.com/office/drawing/2014/main" id="{8703AD60-0213-411C-BFA4-DAE27FEC4892}"/>
              </a:ext>
            </a:extLst>
          </p:cNvPr>
          <p:cNvSpPr>
            <a:spLocks noGrp="1" noChangeArrowheads="1"/>
          </p:cNvSpPr>
          <p:nvPr>
            <p:ph type="ftr" sz="quarter" idx="10"/>
          </p:nvPr>
        </p:nvSpPr>
        <p:spPr>
          <a:ln/>
        </p:spPr>
        <p:txBody>
          <a:bodyPr/>
          <a:lstStyle>
            <a:lvl1pPr>
              <a:defRPr/>
            </a:lvl1pPr>
          </a:lstStyle>
          <a:p>
            <a:pPr>
              <a:defRPr/>
            </a:pPr>
            <a:r>
              <a:rPr lang="de-DE"/>
              <a:t>Dr. Astrid Jahreiß </a:t>
            </a:r>
            <a:endParaRPr lang="de-DE">
              <a:ea typeface="Arial Unicode MS" pitchFamily="34" charset="-128"/>
              <a:cs typeface="Arial Unicode MS" pitchFamily="34" charset="-128"/>
            </a:endParaRPr>
          </a:p>
          <a:p>
            <a:pPr>
              <a:defRPr/>
            </a:pPr>
            <a:r>
              <a:rPr lang="de-DE"/>
              <a:t>Didaktik der Geographie ⋅ Institut für Geographie ⋅ Otto-Friedrich-Universität Bamberg </a:t>
            </a:r>
          </a:p>
        </p:txBody>
      </p:sp>
    </p:spTree>
    <p:extLst>
      <p:ext uri="{BB962C8B-B14F-4D97-AF65-F5344CB8AC3E}">
        <p14:creationId xmlns:p14="http://schemas.microsoft.com/office/powerpoint/2010/main" val="1727948023"/>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5">
            <a:extLst>
              <a:ext uri="{FF2B5EF4-FFF2-40B4-BE49-F238E27FC236}">
                <a16:creationId xmlns:a16="http://schemas.microsoft.com/office/drawing/2014/main" id="{7A72B44A-00E4-48A4-B733-05FD498A3C35}"/>
              </a:ext>
            </a:extLst>
          </p:cNvPr>
          <p:cNvSpPr>
            <a:spLocks noGrp="1" noChangeArrowheads="1"/>
          </p:cNvSpPr>
          <p:nvPr>
            <p:ph type="ftr" sz="quarter" idx="10"/>
          </p:nvPr>
        </p:nvSpPr>
        <p:spPr>
          <a:ln/>
        </p:spPr>
        <p:txBody>
          <a:bodyPr/>
          <a:lstStyle>
            <a:lvl1pPr>
              <a:defRPr/>
            </a:lvl1pPr>
          </a:lstStyle>
          <a:p>
            <a:pPr>
              <a:defRPr/>
            </a:pPr>
            <a:r>
              <a:rPr lang="de-DE"/>
              <a:t>Dr. Astrid Jahreiß </a:t>
            </a:r>
            <a:endParaRPr lang="de-DE">
              <a:ea typeface="Arial Unicode MS" pitchFamily="34" charset="-128"/>
              <a:cs typeface="Arial Unicode MS" pitchFamily="34" charset="-128"/>
            </a:endParaRPr>
          </a:p>
          <a:p>
            <a:pPr>
              <a:defRPr/>
            </a:pPr>
            <a:r>
              <a:rPr lang="de-DE"/>
              <a:t>Didaktik der Geographie ⋅ Institut für Geographie ⋅ Otto-Friedrich-Universität Bamberg </a:t>
            </a:r>
          </a:p>
        </p:txBody>
      </p:sp>
    </p:spTree>
    <p:extLst>
      <p:ext uri="{BB962C8B-B14F-4D97-AF65-F5344CB8AC3E}">
        <p14:creationId xmlns:p14="http://schemas.microsoft.com/office/powerpoint/2010/main" val="968856731"/>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2159001" y="1600201"/>
            <a:ext cx="47476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7109884" y="1600201"/>
            <a:ext cx="47476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a:extLst>
              <a:ext uri="{FF2B5EF4-FFF2-40B4-BE49-F238E27FC236}">
                <a16:creationId xmlns:a16="http://schemas.microsoft.com/office/drawing/2014/main" id="{61F24CAA-FADA-437B-B55B-26C27EF80BB6}"/>
              </a:ext>
            </a:extLst>
          </p:cNvPr>
          <p:cNvSpPr>
            <a:spLocks noGrp="1" noChangeArrowheads="1"/>
          </p:cNvSpPr>
          <p:nvPr>
            <p:ph type="ftr" sz="quarter" idx="10"/>
          </p:nvPr>
        </p:nvSpPr>
        <p:spPr>
          <a:ln/>
        </p:spPr>
        <p:txBody>
          <a:bodyPr/>
          <a:lstStyle>
            <a:lvl1pPr>
              <a:defRPr/>
            </a:lvl1pPr>
          </a:lstStyle>
          <a:p>
            <a:pPr>
              <a:defRPr/>
            </a:pPr>
            <a:r>
              <a:rPr lang="de-DE"/>
              <a:t>Dr. Astrid Jahreiß </a:t>
            </a:r>
            <a:endParaRPr lang="de-DE">
              <a:ea typeface="Arial Unicode MS" pitchFamily="34" charset="-128"/>
              <a:cs typeface="Arial Unicode MS" pitchFamily="34" charset="-128"/>
            </a:endParaRPr>
          </a:p>
          <a:p>
            <a:pPr>
              <a:defRPr/>
            </a:pPr>
            <a:r>
              <a:rPr lang="de-DE"/>
              <a:t>Didaktik der Geographie ⋅ Institut für Geographie ⋅ Otto-Friedrich-Universität Bamberg </a:t>
            </a:r>
          </a:p>
        </p:txBody>
      </p:sp>
    </p:spTree>
    <p:extLst>
      <p:ext uri="{BB962C8B-B14F-4D97-AF65-F5344CB8AC3E}">
        <p14:creationId xmlns:p14="http://schemas.microsoft.com/office/powerpoint/2010/main" val="3062491455"/>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5">
            <a:extLst>
              <a:ext uri="{FF2B5EF4-FFF2-40B4-BE49-F238E27FC236}">
                <a16:creationId xmlns:a16="http://schemas.microsoft.com/office/drawing/2014/main" id="{DA80048F-42C1-4D44-8F49-477DE8365824}"/>
              </a:ext>
            </a:extLst>
          </p:cNvPr>
          <p:cNvSpPr>
            <a:spLocks noGrp="1" noChangeArrowheads="1"/>
          </p:cNvSpPr>
          <p:nvPr>
            <p:ph type="ftr" sz="quarter" idx="10"/>
          </p:nvPr>
        </p:nvSpPr>
        <p:spPr>
          <a:ln/>
        </p:spPr>
        <p:txBody>
          <a:bodyPr/>
          <a:lstStyle>
            <a:lvl1pPr>
              <a:defRPr/>
            </a:lvl1pPr>
          </a:lstStyle>
          <a:p>
            <a:pPr>
              <a:defRPr/>
            </a:pPr>
            <a:r>
              <a:rPr lang="de-DE"/>
              <a:t>Dr. Astrid Jahreiß </a:t>
            </a:r>
            <a:endParaRPr lang="de-DE">
              <a:ea typeface="Arial Unicode MS" pitchFamily="34" charset="-128"/>
              <a:cs typeface="Arial Unicode MS" pitchFamily="34" charset="-128"/>
            </a:endParaRPr>
          </a:p>
          <a:p>
            <a:pPr>
              <a:defRPr/>
            </a:pPr>
            <a:r>
              <a:rPr lang="de-DE"/>
              <a:t>Didaktik der Geographie ⋅ Institut für Geographie ⋅ Otto-Friedrich-Universität Bamberg </a:t>
            </a:r>
          </a:p>
        </p:txBody>
      </p:sp>
    </p:spTree>
    <p:extLst>
      <p:ext uri="{BB962C8B-B14F-4D97-AF65-F5344CB8AC3E}">
        <p14:creationId xmlns:p14="http://schemas.microsoft.com/office/powerpoint/2010/main" val="519517865"/>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5">
            <a:extLst>
              <a:ext uri="{FF2B5EF4-FFF2-40B4-BE49-F238E27FC236}">
                <a16:creationId xmlns:a16="http://schemas.microsoft.com/office/drawing/2014/main" id="{610D8926-B55F-43F8-B7D5-2FC8F3158FE8}"/>
              </a:ext>
            </a:extLst>
          </p:cNvPr>
          <p:cNvSpPr>
            <a:spLocks noGrp="1" noChangeArrowheads="1"/>
          </p:cNvSpPr>
          <p:nvPr>
            <p:ph type="ftr" sz="quarter" idx="10"/>
          </p:nvPr>
        </p:nvSpPr>
        <p:spPr>
          <a:ln/>
        </p:spPr>
        <p:txBody>
          <a:bodyPr/>
          <a:lstStyle>
            <a:lvl1pPr>
              <a:defRPr/>
            </a:lvl1pPr>
          </a:lstStyle>
          <a:p>
            <a:pPr>
              <a:defRPr/>
            </a:pPr>
            <a:r>
              <a:rPr lang="de-DE"/>
              <a:t>Dr. Astrid Jahreiß </a:t>
            </a:r>
            <a:endParaRPr lang="de-DE">
              <a:ea typeface="Arial Unicode MS" pitchFamily="34" charset="-128"/>
              <a:cs typeface="Arial Unicode MS" pitchFamily="34" charset="-128"/>
            </a:endParaRPr>
          </a:p>
          <a:p>
            <a:pPr>
              <a:defRPr/>
            </a:pPr>
            <a:r>
              <a:rPr lang="de-DE"/>
              <a:t>Didaktik der Geographie ⋅ Institut für Geographie ⋅ Otto-Friedrich-Universität Bamberg </a:t>
            </a:r>
          </a:p>
        </p:txBody>
      </p:sp>
    </p:spTree>
    <p:extLst>
      <p:ext uri="{BB962C8B-B14F-4D97-AF65-F5344CB8AC3E}">
        <p14:creationId xmlns:p14="http://schemas.microsoft.com/office/powerpoint/2010/main" val="3764078783"/>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EF54507F-6CD3-47E9-A205-AF70B24C0E30}"/>
              </a:ext>
            </a:extLst>
          </p:cNvPr>
          <p:cNvSpPr>
            <a:spLocks noGrp="1" noChangeArrowheads="1"/>
          </p:cNvSpPr>
          <p:nvPr>
            <p:ph type="ftr" sz="quarter" idx="10"/>
          </p:nvPr>
        </p:nvSpPr>
        <p:spPr>
          <a:ln/>
        </p:spPr>
        <p:txBody>
          <a:bodyPr/>
          <a:lstStyle>
            <a:lvl1pPr>
              <a:defRPr/>
            </a:lvl1pPr>
          </a:lstStyle>
          <a:p>
            <a:pPr>
              <a:defRPr/>
            </a:pPr>
            <a:r>
              <a:rPr lang="de-DE"/>
              <a:t>Dr. Astrid Jahreiß </a:t>
            </a:r>
            <a:endParaRPr lang="de-DE">
              <a:ea typeface="Arial Unicode MS" pitchFamily="34" charset="-128"/>
              <a:cs typeface="Arial Unicode MS" pitchFamily="34" charset="-128"/>
            </a:endParaRPr>
          </a:p>
          <a:p>
            <a:pPr>
              <a:defRPr/>
            </a:pPr>
            <a:r>
              <a:rPr lang="de-DE"/>
              <a:t>Didaktik der Geographie ⋅ Institut für Geographie ⋅ Otto-Friedrich-Universität Bamberg </a:t>
            </a:r>
          </a:p>
        </p:txBody>
      </p:sp>
    </p:spTree>
    <p:extLst>
      <p:ext uri="{BB962C8B-B14F-4D97-AF65-F5344CB8AC3E}">
        <p14:creationId xmlns:p14="http://schemas.microsoft.com/office/powerpoint/2010/main" val="2948054203"/>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5">
            <a:extLst>
              <a:ext uri="{FF2B5EF4-FFF2-40B4-BE49-F238E27FC236}">
                <a16:creationId xmlns:a16="http://schemas.microsoft.com/office/drawing/2014/main" id="{3B18F2AE-1314-462C-919F-B1E83D847986}"/>
              </a:ext>
            </a:extLst>
          </p:cNvPr>
          <p:cNvSpPr>
            <a:spLocks noGrp="1" noChangeArrowheads="1"/>
          </p:cNvSpPr>
          <p:nvPr>
            <p:ph type="ftr" sz="quarter" idx="10"/>
          </p:nvPr>
        </p:nvSpPr>
        <p:spPr>
          <a:ln/>
        </p:spPr>
        <p:txBody>
          <a:bodyPr/>
          <a:lstStyle>
            <a:lvl1pPr>
              <a:defRPr/>
            </a:lvl1pPr>
          </a:lstStyle>
          <a:p>
            <a:pPr>
              <a:defRPr/>
            </a:pPr>
            <a:r>
              <a:rPr lang="de-DE"/>
              <a:t>Dr. Astrid Jahreiß </a:t>
            </a:r>
            <a:endParaRPr lang="de-DE">
              <a:ea typeface="Arial Unicode MS" pitchFamily="34" charset="-128"/>
              <a:cs typeface="Arial Unicode MS" pitchFamily="34" charset="-128"/>
            </a:endParaRPr>
          </a:p>
          <a:p>
            <a:pPr>
              <a:defRPr/>
            </a:pPr>
            <a:r>
              <a:rPr lang="de-DE"/>
              <a:t>Didaktik der Geographie ⋅ Institut für Geographie ⋅ Otto-Friedrich-Universität Bamberg </a:t>
            </a:r>
          </a:p>
        </p:txBody>
      </p:sp>
    </p:spTree>
    <p:extLst>
      <p:ext uri="{BB962C8B-B14F-4D97-AF65-F5344CB8AC3E}">
        <p14:creationId xmlns:p14="http://schemas.microsoft.com/office/powerpoint/2010/main" val="3144956288"/>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090EB7D-97D0-4724-81E1-F9FE5EBD0F6E}" type="datetimeFigureOut">
              <a:rPr lang="de-DE" smtClean="0"/>
              <a:t>24.02.2021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FD58AAA-453D-419A-AA56-7D8C7D775246}" type="slidenum">
              <a:rPr lang="de-DE" smtClean="0"/>
              <a:t>‹Nr.›</a:t>
            </a:fld>
            <a:endParaRPr lang="de-DE"/>
          </a:p>
        </p:txBody>
      </p:sp>
    </p:spTree>
    <p:extLst>
      <p:ext uri="{BB962C8B-B14F-4D97-AF65-F5344CB8AC3E}">
        <p14:creationId xmlns:p14="http://schemas.microsoft.com/office/powerpoint/2010/main" val="2775202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5">
            <a:extLst>
              <a:ext uri="{FF2B5EF4-FFF2-40B4-BE49-F238E27FC236}">
                <a16:creationId xmlns:a16="http://schemas.microsoft.com/office/drawing/2014/main" id="{CF99CE79-14CE-460A-BD9A-F4C02FCFB479}"/>
              </a:ext>
            </a:extLst>
          </p:cNvPr>
          <p:cNvSpPr>
            <a:spLocks noGrp="1" noChangeArrowheads="1"/>
          </p:cNvSpPr>
          <p:nvPr>
            <p:ph type="ftr" sz="quarter" idx="10"/>
          </p:nvPr>
        </p:nvSpPr>
        <p:spPr>
          <a:ln/>
        </p:spPr>
        <p:txBody>
          <a:bodyPr/>
          <a:lstStyle>
            <a:lvl1pPr>
              <a:defRPr/>
            </a:lvl1pPr>
          </a:lstStyle>
          <a:p>
            <a:pPr>
              <a:defRPr/>
            </a:pPr>
            <a:r>
              <a:rPr lang="de-DE"/>
              <a:t>Dr. Astrid Jahreiß </a:t>
            </a:r>
            <a:endParaRPr lang="de-DE">
              <a:ea typeface="Arial Unicode MS" pitchFamily="34" charset="-128"/>
              <a:cs typeface="Arial Unicode MS" pitchFamily="34" charset="-128"/>
            </a:endParaRPr>
          </a:p>
          <a:p>
            <a:pPr>
              <a:defRPr/>
            </a:pPr>
            <a:r>
              <a:rPr lang="de-DE"/>
              <a:t>Didaktik der Geographie ⋅ Institut für Geographie ⋅ Otto-Friedrich-Universität Bamberg </a:t>
            </a:r>
          </a:p>
        </p:txBody>
      </p:sp>
    </p:spTree>
    <p:extLst>
      <p:ext uri="{BB962C8B-B14F-4D97-AF65-F5344CB8AC3E}">
        <p14:creationId xmlns:p14="http://schemas.microsoft.com/office/powerpoint/2010/main" val="2375122047"/>
      </p:ext>
    </p:extLst>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a:extLst>
              <a:ext uri="{FF2B5EF4-FFF2-40B4-BE49-F238E27FC236}">
                <a16:creationId xmlns:a16="http://schemas.microsoft.com/office/drawing/2014/main" id="{004C3E0C-32FD-4F5E-9196-C5211B6E5FEA}"/>
              </a:ext>
            </a:extLst>
          </p:cNvPr>
          <p:cNvSpPr>
            <a:spLocks noGrp="1" noChangeArrowheads="1"/>
          </p:cNvSpPr>
          <p:nvPr>
            <p:ph type="ftr" sz="quarter" idx="10"/>
          </p:nvPr>
        </p:nvSpPr>
        <p:spPr>
          <a:ln/>
        </p:spPr>
        <p:txBody>
          <a:bodyPr/>
          <a:lstStyle>
            <a:lvl1pPr>
              <a:defRPr/>
            </a:lvl1pPr>
          </a:lstStyle>
          <a:p>
            <a:pPr>
              <a:defRPr/>
            </a:pPr>
            <a:r>
              <a:rPr lang="de-DE"/>
              <a:t>Dr. Astrid Jahreiß </a:t>
            </a:r>
            <a:endParaRPr lang="de-DE">
              <a:ea typeface="Arial Unicode MS" pitchFamily="34" charset="-128"/>
              <a:cs typeface="Arial Unicode MS" pitchFamily="34" charset="-128"/>
            </a:endParaRPr>
          </a:p>
          <a:p>
            <a:pPr>
              <a:defRPr/>
            </a:pPr>
            <a:r>
              <a:rPr lang="de-DE"/>
              <a:t>Didaktik der Geographie ⋅ Institut für Geographie ⋅ Otto-Friedrich-Universität Bamberg </a:t>
            </a:r>
          </a:p>
        </p:txBody>
      </p:sp>
    </p:spTree>
    <p:extLst>
      <p:ext uri="{BB962C8B-B14F-4D97-AF65-F5344CB8AC3E}">
        <p14:creationId xmlns:p14="http://schemas.microsoft.com/office/powerpoint/2010/main" val="2942674607"/>
      </p:ext>
    </p:extLst>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433985" y="274639"/>
            <a:ext cx="2423583"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2159000" y="274639"/>
            <a:ext cx="7071784"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a:extLst>
              <a:ext uri="{FF2B5EF4-FFF2-40B4-BE49-F238E27FC236}">
                <a16:creationId xmlns:a16="http://schemas.microsoft.com/office/drawing/2014/main" id="{8557F895-D4C5-4BE3-AA72-2D90D8CAFE13}"/>
              </a:ext>
            </a:extLst>
          </p:cNvPr>
          <p:cNvSpPr>
            <a:spLocks noGrp="1" noChangeArrowheads="1"/>
          </p:cNvSpPr>
          <p:nvPr>
            <p:ph type="ftr" sz="quarter" idx="10"/>
          </p:nvPr>
        </p:nvSpPr>
        <p:spPr>
          <a:ln/>
        </p:spPr>
        <p:txBody>
          <a:bodyPr/>
          <a:lstStyle>
            <a:lvl1pPr>
              <a:defRPr/>
            </a:lvl1pPr>
          </a:lstStyle>
          <a:p>
            <a:pPr>
              <a:defRPr/>
            </a:pPr>
            <a:r>
              <a:rPr lang="de-DE"/>
              <a:t>Dr. Astrid Jahreiß </a:t>
            </a:r>
            <a:endParaRPr lang="de-DE">
              <a:ea typeface="Arial Unicode MS" pitchFamily="34" charset="-128"/>
              <a:cs typeface="Arial Unicode MS" pitchFamily="34" charset="-128"/>
            </a:endParaRPr>
          </a:p>
          <a:p>
            <a:pPr>
              <a:defRPr/>
            </a:pPr>
            <a:r>
              <a:rPr lang="de-DE"/>
              <a:t>Didaktik der Geographie ⋅ Institut für Geographie ⋅ Otto-Friedrich-Universität Bamberg </a:t>
            </a:r>
          </a:p>
        </p:txBody>
      </p:sp>
    </p:spTree>
    <p:extLst>
      <p:ext uri="{BB962C8B-B14F-4D97-AF65-F5344CB8AC3E}">
        <p14:creationId xmlns:p14="http://schemas.microsoft.com/office/powerpoint/2010/main" val="430724162"/>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2090EB7D-97D0-4724-81E1-F9FE5EBD0F6E}" type="datetimeFigureOut">
              <a:rPr lang="de-DE" smtClean="0"/>
              <a:t>24.02.2021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FD58AAA-453D-419A-AA56-7D8C7D775246}" type="slidenum">
              <a:rPr lang="de-DE" smtClean="0"/>
              <a:t>‹Nr.›</a:t>
            </a:fld>
            <a:endParaRPr lang="de-DE"/>
          </a:p>
        </p:txBody>
      </p:sp>
    </p:spTree>
    <p:extLst>
      <p:ext uri="{BB962C8B-B14F-4D97-AF65-F5344CB8AC3E}">
        <p14:creationId xmlns:p14="http://schemas.microsoft.com/office/powerpoint/2010/main" val="217659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2090EB7D-97D0-4724-81E1-F9FE5EBD0F6E}" type="datetimeFigureOut">
              <a:rPr lang="de-DE" smtClean="0"/>
              <a:t>24.02.2021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FD58AAA-453D-419A-AA56-7D8C7D775246}" type="slidenum">
              <a:rPr lang="de-DE" smtClean="0"/>
              <a:t>‹Nr.›</a:t>
            </a:fld>
            <a:endParaRPr lang="de-DE"/>
          </a:p>
        </p:txBody>
      </p:sp>
    </p:spTree>
    <p:extLst>
      <p:ext uri="{BB962C8B-B14F-4D97-AF65-F5344CB8AC3E}">
        <p14:creationId xmlns:p14="http://schemas.microsoft.com/office/powerpoint/2010/main" val="276769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2090EB7D-97D0-4724-81E1-F9FE5EBD0F6E}" type="datetimeFigureOut">
              <a:rPr lang="de-DE" smtClean="0"/>
              <a:t>24.02.2021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FD58AAA-453D-419A-AA56-7D8C7D775246}" type="slidenum">
              <a:rPr lang="de-DE" smtClean="0"/>
              <a:t>‹Nr.›</a:t>
            </a:fld>
            <a:endParaRPr lang="de-DE"/>
          </a:p>
        </p:txBody>
      </p:sp>
    </p:spTree>
    <p:extLst>
      <p:ext uri="{BB962C8B-B14F-4D97-AF65-F5344CB8AC3E}">
        <p14:creationId xmlns:p14="http://schemas.microsoft.com/office/powerpoint/2010/main" val="557360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2090EB7D-97D0-4724-81E1-F9FE5EBD0F6E}" type="datetimeFigureOut">
              <a:rPr lang="de-DE" smtClean="0"/>
              <a:t>24.02.2021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FD58AAA-453D-419A-AA56-7D8C7D775246}" type="slidenum">
              <a:rPr lang="de-DE" smtClean="0"/>
              <a:t>‹Nr.›</a:t>
            </a:fld>
            <a:endParaRPr lang="de-DE"/>
          </a:p>
        </p:txBody>
      </p:sp>
    </p:spTree>
    <p:extLst>
      <p:ext uri="{BB962C8B-B14F-4D97-AF65-F5344CB8AC3E}">
        <p14:creationId xmlns:p14="http://schemas.microsoft.com/office/powerpoint/2010/main" val="3818796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090EB7D-97D0-4724-81E1-F9FE5EBD0F6E}" type="datetimeFigureOut">
              <a:rPr lang="de-DE" smtClean="0"/>
              <a:t>24.02.2021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FD58AAA-453D-419A-AA56-7D8C7D775246}" type="slidenum">
              <a:rPr lang="de-DE" smtClean="0"/>
              <a:t>‹Nr.›</a:t>
            </a:fld>
            <a:endParaRPr lang="de-DE"/>
          </a:p>
        </p:txBody>
      </p:sp>
    </p:spTree>
    <p:extLst>
      <p:ext uri="{BB962C8B-B14F-4D97-AF65-F5344CB8AC3E}">
        <p14:creationId xmlns:p14="http://schemas.microsoft.com/office/powerpoint/2010/main" val="10105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2090EB7D-97D0-4724-81E1-F9FE5EBD0F6E}" type="datetimeFigureOut">
              <a:rPr lang="de-DE" smtClean="0"/>
              <a:t>24.02.2021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FD58AAA-453D-419A-AA56-7D8C7D775246}" type="slidenum">
              <a:rPr lang="de-DE" smtClean="0"/>
              <a:t>‹Nr.›</a:t>
            </a:fld>
            <a:endParaRPr lang="de-DE"/>
          </a:p>
        </p:txBody>
      </p:sp>
    </p:spTree>
    <p:extLst>
      <p:ext uri="{BB962C8B-B14F-4D97-AF65-F5344CB8AC3E}">
        <p14:creationId xmlns:p14="http://schemas.microsoft.com/office/powerpoint/2010/main" val="2855966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2090EB7D-97D0-4724-81E1-F9FE5EBD0F6E}" type="datetimeFigureOut">
              <a:rPr lang="de-DE" smtClean="0"/>
              <a:t>24.02.2021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FD58AAA-453D-419A-AA56-7D8C7D775246}" type="slidenum">
              <a:rPr lang="de-DE" smtClean="0"/>
              <a:t>‹Nr.›</a:t>
            </a:fld>
            <a:endParaRPr lang="de-DE"/>
          </a:p>
        </p:txBody>
      </p:sp>
    </p:spTree>
    <p:extLst>
      <p:ext uri="{BB962C8B-B14F-4D97-AF65-F5344CB8AC3E}">
        <p14:creationId xmlns:p14="http://schemas.microsoft.com/office/powerpoint/2010/main" val="821077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NUL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90EB7D-97D0-4724-81E1-F9FE5EBD0F6E}" type="datetimeFigureOut">
              <a:rPr lang="de-DE" smtClean="0"/>
              <a:t>24.02.2021</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58AAA-453D-419A-AA56-7D8C7D775246}" type="slidenum">
              <a:rPr lang="de-DE" smtClean="0"/>
              <a:t>‹Nr.›</a:t>
            </a:fld>
            <a:endParaRPr lang="de-DE"/>
          </a:p>
        </p:txBody>
      </p:sp>
    </p:spTree>
    <p:extLst>
      <p:ext uri="{BB962C8B-B14F-4D97-AF65-F5344CB8AC3E}">
        <p14:creationId xmlns:p14="http://schemas.microsoft.com/office/powerpoint/2010/main" val="2955527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67B8E5"/>
            </a:gs>
            <a:gs pos="100000">
              <a:srgbClr val="9AD0EE"/>
            </a:gs>
          </a:gsLst>
          <a:lin ang="5400000" scaled="1"/>
        </a:gra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426EAA8-D64F-4D21-B58E-1A3CF46506E7}"/>
              </a:ext>
            </a:extLst>
          </p:cNvPr>
          <p:cNvSpPr>
            <a:spLocks noChangeArrowheads="1"/>
          </p:cNvSpPr>
          <p:nvPr userDrawn="1"/>
        </p:nvSpPr>
        <p:spPr bwMode="auto">
          <a:xfrm>
            <a:off x="912285" y="6165850"/>
            <a:ext cx="11279716" cy="692150"/>
          </a:xfrm>
          <a:prstGeom prst="rect">
            <a:avLst/>
          </a:prstGeom>
          <a:solidFill>
            <a:schemeClr val="bg1"/>
          </a:solidFill>
          <a:ln>
            <a:noFill/>
          </a:ln>
          <a:effectLst/>
        </p:spPr>
        <p:txBody>
          <a:bodyPr wrap="none" anchor="ctr"/>
          <a:lstStyle>
            <a:lvl1pPr eaLnBrk="0" hangingPunct="0">
              <a:defRPr>
                <a:solidFill>
                  <a:schemeClr val="tx1"/>
                </a:solidFill>
                <a:latin typeface="Arial Unicode MS" pitchFamily="34" charset="-128"/>
              </a:defRPr>
            </a:lvl1pPr>
            <a:lvl2pPr marL="742950" indent="-285750" eaLnBrk="0" hangingPunct="0">
              <a:defRPr>
                <a:solidFill>
                  <a:schemeClr val="tx1"/>
                </a:solidFill>
                <a:latin typeface="Arial Unicode MS" pitchFamily="34" charset="-128"/>
              </a:defRPr>
            </a:lvl2pPr>
            <a:lvl3pPr marL="1143000" indent="-228600" eaLnBrk="0" hangingPunct="0">
              <a:defRPr>
                <a:solidFill>
                  <a:schemeClr val="tx1"/>
                </a:solidFill>
                <a:latin typeface="Arial Unicode MS" pitchFamily="34" charset="-128"/>
              </a:defRPr>
            </a:lvl3pPr>
            <a:lvl4pPr marL="1600200" indent="-228600" eaLnBrk="0" hangingPunct="0">
              <a:defRPr>
                <a:solidFill>
                  <a:schemeClr val="tx1"/>
                </a:solidFill>
                <a:latin typeface="Arial Unicode MS" pitchFamily="34" charset="-128"/>
              </a:defRPr>
            </a:lvl4pPr>
            <a:lvl5pPr marL="2057400" indent="-228600" eaLnBrk="0" hangingPunct="0">
              <a:defRPr>
                <a:solidFill>
                  <a:schemeClr val="tx1"/>
                </a:solidFill>
                <a:latin typeface="Arial Unicode MS" pitchFamily="34" charset="-128"/>
              </a:defRPr>
            </a:lvl5pPr>
            <a:lvl6pPr marL="2514600" indent="-228600" algn="ctr" eaLnBrk="0" fontAlgn="base" hangingPunct="0">
              <a:spcBef>
                <a:spcPct val="0"/>
              </a:spcBef>
              <a:spcAft>
                <a:spcPct val="0"/>
              </a:spcAft>
              <a:defRPr>
                <a:solidFill>
                  <a:schemeClr val="tx1"/>
                </a:solidFill>
                <a:latin typeface="Arial Unicode MS" pitchFamily="34" charset="-128"/>
              </a:defRPr>
            </a:lvl6pPr>
            <a:lvl7pPr marL="2971800" indent="-228600" algn="ctr" eaLnBrk="0" fontAlgn="base" hangingPunct="0">
              <a:spcBef>
                <a:spcPct val="0"/>
              </a:spcBef>
              <a:spcAft>
                <a:spcPct val="0"/>
              </a:spcAft>
              <a:defRPr>
                <a:solidFill>
                  <a:schemeClr val="tx1"/>
                </a:solidFill>
                <a:latin typeface="Arial Unicode MS" pitchFamily="34" charset="-128"/>
              </a:defRPr>
            </a:lvl7pPr>
            <a:lvl8pPr marL="3429000" indent="-228600" algn="ctr" eaLnBrk="0" fontAlgn="base" hangingPunct="0">
              <a:spcBef>
                <a:spcPct val="0"/>
              </a:spcBef>
              <a:spcAft>
                <a:spcPct val="0"/>
              </a:spcAft>
              <a:defRPr>
                <a:solidFill>
                  <a:schemeClr val="tx1"/>
                </a:solidFill>
                <a:latin typeface="Arial Unicode MS" pitchFamily="34" charset="-128"/>
              </a:defRPr>
            </a:lvl8pPr>
            <a:lvl9pPr marL="3886200" indent="-228600" algn="ctr" eaLnBrk="0" fontAlgn="base" hangingPunct="0">
              <a:spcBef>
                <a:spcPct val="0"/>
              </a:spcBef>
              <a:spcAft>
                <a:spcPct val="0"/>
              </a:spcAft>
              <a:defRPr>
                <a:solidFill>
                  <a:schemeClr val="tx1"/>
                </a:solidFill>
                <a:latin typeface="Arial Unicode MS" pitchFamily="34" charset="-128"/>
              </a:defRPr>
            </a:lvl9pPr>
          </a:lstStyle>
          <a:p>
            <a:pPr algn="ctr" eaLnBrk="1" hangingPunct="1">
              <a:defRPr/>
            </a:pPr>
            <a:endParaRPr lang="de-DE" altLang="de-DE" sz="1800"/>
          </a:p>
        </p:txBody>
      </p:sp>
      <p:sp>
        <p:nvSpPr>
          <p:cNvPr id="1027" name="Rectangle 3">
            <a:extLst>
              <a:ext uri="{FF2B5EF4-FFF2-40B4-BE49-F238E27FC236}">
                <a16:creationId xmlns:a16="http://schemas.microsoft.com/office/drawing/2014/main" id="{C8C3924D-E278-46DD-99DB-A5C55BC03461}"/>
              </a:ext>
            </a:extLst>
          </p:cNvPr>
          <p:cNvSpPr>
            <a:spLocks noGrp="1" noChangeArrowheads="1"/>
          </p:cNvSpPr>
          <p:nvPr>
            <p:ph type="title"/>
          </p:nvPr>
        </p:nvSpPr>
        <p:spPr bwMode="auto">
          <a:xfrm>
            <a:off x="2159001" y="274638"/>
            <a:ext cx="96985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8" name="Rectangle 4">
            <a:extLst>
              <a:ext uri="{FF2B5EF4-FFF2-40B4-BE49-F238E27FC236}">
                <a16:creationId xmlns:a16="http://schemas.microsoft.com/office/drawing/2014/main" id="{4C811C6C-ACB0-430E-83EA-C60238E57394}"/>
              </a:ext>
            </a:extLst>
          </p:cNvPr>
          <p:cNvSpPr>
            <a:spLocks noGrp="1" noChangeArrowheads="1"/>
          </p:cNvSpPr>
          <p:nvPr>
            <p:ph type="body" idx="1"/>
          </p:nvPr>
        </p:nvSpPr>
        <p:spPr bwMode="auto">
          <a:xfrm>
            <a:off x="2159001" y="1600201"/>
            <a:ext cx="969856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p:txBody>
      </p:sp>
      <p:sp>
        <p:nvSpPr>
          <p:cNvPr id="28677" name="Rectangle 5">
            <a:extLst>
              <a:ext uri="{FF2B5EF4-FFF2-40B4-BE49-F238E27FC236}">
                <a16:creationId xmlns:a16="http://schemas.microsoft.com/office/drawing/2014/main" id="{13364BD2-884D-4D3A-B89D-07550F97C2C1}"/>
              </a:ext>
            </a:extLst>
          </p:cNvPr>
          <p:cNvSpPr>
            <a:spLocks noGrp="1" noChangeArrowheads="1"/>
          </p:cNvSpPr>
          <p:nvPr>
            <p:ph type="ftr" sz="quarter" idx="3"/>
          </p:nvPr>
        </p:nvSpPr>
        <p:spPr bwMode="auto">
          <a:xfrm>
            <a:off x="2544233" y="6237288"/>
            <a:ext cx="9840384"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solidFill>
                  <a:schemeClr val="accent2"/>
                </a:solidFill>
              </a:defRPr>
            </a:lvl1pPr>
          </a:lstStyle>
          <a:p>
            <a:pPr>
              <a:defRPr/>
            </a:pPr>
            <a:r>
              <a:rPr lang="de-DE"/>
              <a:t>Dr. Astrid Jahreiß </a:t>
            </a:r>
            <a:endParaRPr lang="de-DE">
              <a:ea typeface="Arial Unicode MS" pitchFamily="34" charset="-128"/>
              <a:cs typeface="Arial Unicode MS" pitchFamily="34" charset="-128"/>
            </a:endParaRPr>
          </a:p>
          <a:p>
            <a:pPr>
              <a:defRPr/>
            </a:pPr>
            <a:r>
              <a:rPr lang="de-DE"/>
              <a:t>Didaktik der Geographie ⋅ Institut für Geographie ⋅ Otto-Friedrich-Universität Bamberg </a:t>
            </a:r>
          </a:p>
        </p:txBody>
      </p:sp>
      <p:sp>
        <p:nvSpPr>
          <p:cNvPr id="2054" name="Rectangle 6">
            <a:extLst>
              <a:ext uri="{FF2B5EF4-FFF2-40B4-BE49-F238E27FC236}">
                <a16:creationId xmlns:a16="http://schemas.microsoft.com/office/drawing/2014/main" id="{EE7E28F8-730A-47C7-BCAB-8DE0E38AA435}"/>
              </a:ext>
            </a:extLst>
          </p:cNvPr>
          <p:cNvSpPr>
            <a:spLocks noChangeArrowheads="1"/>
          </p:cNvSpPr>
          <p:nvPr userDrawn="1"/>
        </p:nvSpPr>
        <p:spPr bwMode="auto">
          <a:xfrm>
            <a:off x="0" y="1"/>
            <a:ext cx="1007533" cy="5661025"/>
          </a:xfrm>
          <a:prstGeom prst="rect">
            <a:avLst/>
          </a:prstGeom>
          <a:solidFill>
            <a:schemeClr val="bg1"/>
          </a:solidFill>
          <a:ln>
            <a:noFill/>
          </a:ln>
          <a:effectLst/>
        </p:spPr>
        <p:txBody>
          <a:bodyPr wrap="none" anchor="ctr"/>
          <a:lstStyle>
            <a:lvl1pPr eaLnBrk="0" hangingPunct="0">
              <a:defRPr>
                <a:solidFill>
                  <a:schemeClr val="tx1"/>
                </a:solidFill>
                <a:latin typeface="Arial Unicode MS" pitchFamily="34" charset="-128"/>
              </a:defRPr>
            </a:lvl1pPr>
            <a:lvl2pPr marL="742950" indent="-285750" eaLnBrk="0" hangingPunct="0">
              <a:defRPr>
                <a:solidFill>
                  <a:schemeClr val="tx1"/>
                </a:solidFill>
                <a:latin typeface="Arial Unicode MS" pitchFamily="34" charset="-128"/>
              </a:defRPr>
            </a:lvl2pPr>
            <a:lvl3pPr marL="1143000" indent="-228600" eaLnBrk="0" hangingPunct="0">
              <a:defRPr>
                <a:solidFill>
                  <a:schemeClr val="tx1"/>
                </a:solidFill>
                <a:latin typeface="Arial Unicode MS" pitchFamily="34" charset="-128"/>
              </a:defRPr>
            </a:lvl3pPr>
            <a:lvl4pPr marL="1600200" indent="-228600" eaLnBrk="0" hangingPunct="0">
              <a:defRPr>
                <a:solidFill>
                  <a:schemeClr val="tx1"/>
                </a:solidFill>
                <a:latin typeface="Arial Unicode MS" pitchFamily="34" charset="-128"/>
              </a:defRPr>
            </a:lvl4pPr>
            <a:lvl5pPr marL="2057400" indent="-228600" eaLnBrk="0" hangingPunct="0">
              <a:defRPr>
                <a:solidFill>
                  <a:schemeClr val="tx1"/>
                </a:solidFill>
                <a:latin typeface="Arial Unicode MS" pitchFamily="34" charset="-128"/>
              </a:defRPr>
            </a:lvl5pPr>
            <a:lvl6pPr marL="2514600" indent="-228600" algn="ctr" eaLnBrk="0" fontAlgn="base" hangingPunct="0">
              <a:spcBef>
                <a:spcPct val="0"/>
              </a:spcBef>
              <a:spcAft>
                <a:spcPct val="0"/>
              </a:spcAft>
              <a:defRPr>
                <a:solidFill>
                  <a:schemeClr val="tx1"/>
                </a:solidFill>
                <a:latin typeface="Arial Unicode MS" pitchFamily="34" charset="-128"/>
              </a:defRPr>
            </a:lvl6pPr>
            <a:lvl7pPr marL="2971800" indent="-228600" algn="ctr" eaLnBrk="0" fontAlgn="base" hangingPunct="0">
              <a:spcBef>
                <a:spcPct val="0"/>
              </a:spcBef>
              <a:spcAft>
                <a:spcPct val="0"/>
              </a:spcAft>
              <a:defRPr>
                <a:solidFill>
                  <a:schemeClr val="tx1"/>
                </a:solidFill>
                <a:latin typeface="Arial Unicode MS" pitchFamily="34" charset="-128"/>
              </a:defRPr>
            </a:lvl7pPr>
            <a:lvl8pPr marL="3429000" indent="-228600" algn="ctr" eaLnBrk="0" fontAlgn="base" hangingPunct="0">
              <a:spcBef>
                <a:spcPct val="0"/>
              </a:spcBef>
              <a:spcAft>
                <a:spcPct val="0"/>
              </a:spcAft>
              <a:defRPr>
                <a:solidFill>
                  <a:schemeClr val="tx1"/>
                </a:solidFill>
                <a:latin typeface="Arial Unicode MS" pitchFamily="34" charset="-128"/>
              </a:defRPr>
            </a:lvl8pPr>
            <a:lvl9pPr marL="3886200" indent="-228600" algn="ctr" eaLnBrk="0" fontAlgn="base" hangingPunct="0">
              <a:spcBef>
                <a:spcPct val="0"/>
              </a:spcBef>
              <a:spcAft>
                <a:spcPct val="0"/>
              </a:spcAft>
              <a:defRPr>
                <a:solidFill>
                  <a:schemeClr val="tx1"/>
                </a:solidFill>
                <a:latin typeface="Arial Unicode MS" pitchFamily="34" charset="-128"/>
              </a:defRPr>
            </a:lvl9pPr>
          </a:lstStyle>
          <a:p>
            <a:pPr algn="ctr" eaLnBrk="1" hangingPunct="1">
              <a:defRPr/>
            </a:pPr>
            <a:endParaRPr lang="de-DE" altLang="de-DE" sz="1800"/>
          </a:p>
        </p:txBody>
      </p:sp>
      <p:sp>
        <p:nvSpPr>
          <p:cNvPr id="2055" name="AutoShape 7">
            <a:extLst>
              <a:ext uri="{FF2B5EF4-FFF2-40B4-BE49-F238E27FC236}">
                <a16:creationId xmlns:a16="http://schemas.microsoft.com/office/drawing/2014/main" id="{ABFB6BD4-481C-4DF5-B9AE-391296A8D6CA}"/>
              </a:ext>
            </a:extLst>
          </p:cNvPr>
          <p:cNvSpPr>
            <a:spLocks noChangeArrowheads="1"/>
          </p:cNvSpPr>
          <p:nvPr userDrawn="1"/>
        </p:nvSpPr>
        <p:spPr bwMode="auto">
          <a:xfrm>
            <a:off x="-529166" y="5013326"/>
            <a:ext cx="2976033" cy="2112963"/>
          </a:xfrm>
          <a:prstGeom prst="flowChartConnector">
            <a:avLst/>
          </a:prstGeom>
          <a:solidFill>
            <a:schemeClr val="bg1"/>
          </a:solidFill>
          <a:ln>
            <a:noFill/>
          </a:ln>
          <a:effectLst/>
        </p:spPr>
        <p:txBody>
          <a:bodyPr wrap="none" anchor="ctr"/>
          <a:lstStyle>
            <a:lvl1pPr eaLnBrk="0" hangingPunct="0">
              <a:defRPr>
                <a:solidFill>
                  <a:schemeClr val="tx1"/>
                </a:solidFill>
                <a:latin typeface="Arial Unicode MS" pitchFamily="34" charset="-128"/>
              </a:defRPr>
            </a:lvl1pPr>
            <a:lvl2pPr marL="742950" indent="-285750" eaLnBrk="0" hangingPunct="0">
              <a:defRPr>
                <a:solidFill>
                  <a:schemeClr val="tx1"/>
                </a:solidFill>
                <a:latin typeface="Arial Unicode MS" pitchFamily="34" charset="-128"/>
              </a:defRPr>
            </a:lvl2pPr>
            <a:lvl3pPr marL="1143000" indent="-228600" eaLnBrk="0" hangingPunct="0">
              <a:defRPr>
                <a:solidFill>
                  <a:schemeClr val="tx1"/>
                </a:solidFill>
                <a:latin typeface="Arial Unicode MS" pitchFamily="34" charset="-128"/>
              </a:defRPr>
            </a:lvl3pPr>
            <a:lvl4pPr marL="1600200" indent="-228600" eaLnBrk="0" hangingPunct="0">
              <a:defRPr>
                <a:solidFill>
                  <a:schemeClr val="tx1"/>
                </a:solidFill>
                <a:latin typeface="Arial Unicode MS" pitchFamily="34" charset="-128"/>
              </a:defRPr>
            </a:lvl4pPr>
            <a:lvl5pPr marL="2057400" indent="-228600" eaLnBrk="0" hangingPunct="0">
              <a:defRPr>
                <a:solidFill>
                  <a:schemeClr val="tx1"/>
                </a:solidFill>
                <a:latin typeface="Arial Unicode MS" pitchFamily="34" charset="-128"/>
              </a:defRPr>
            </a:lvl5pPr>
            <a:lvl6pPr marL="2514600" indent="-228600" algn="ctr" eaLnBrk="0" fontAlgn="base" hangingPunct="0">
              <a:spcBef>
                <a:spcPct val="0"/>
              </a:spcBef>
              <a:spcAft>
                <a:spcPct val="0"/>
              </a:spcAft>
              <a:defRPr>
                <a:solidFill>
                  <a:schemeClr val="tx1"/>
                </a:solidFill>
                <a:latin typeface="Arial Unicode MS" pitchFamily="34" charset="-128"/>
              </a:defRPr>
            </a:lvl6pPr>
            <a:lvl7pPr marL="2971800" indent="-228600" algn="ctr" eaLnBrk="0" fontAlgn="base" hangingPunct="0">
              <a:spcBef>
                <a:spcPct val="0"/>
              </a:spcBef>
              <a:spcAft>
                <a:spcPct val="0"/>
              </a:spcAft>
              <a:defRPr>
                <a:solidFill>
                  <a:schemeClr val="tx1"/>
                </a:solidFill>
                <a:latin typeface="Arial Unicode MS" pitchFamily="34" charset="-128"/>
              </a:defRPr>
            </a:lvl7pPr>
            <a:lvl8pPr marL="3429000" indent="-228600" algn="ctr" eaLnBrk="0" fontAlgn="base" hangingPunct="0">
              <a:spcBef>
                <a:spcPct val="0"/>
              </a:spcBef>
              <a:spcAft>
                <a:spcPct val="0"/>
              </a:spcAft>
              <a:defRPr>
                <a:solidFill>
                  <a:schemeClr val="tx1"/>
                </a:solidFill>
                <a:latin typeface="Arial Unicode MS" pitchFamily="34" charset="-128"/>
              </a:defRPr>
            </a:lvl8pPr>
            <a:lvl9pPr marL="3886200" indent="-228600" algn="ctr" eaLnBrk="0" fontAlgn="base" hangingPunct="0">
              <a:spcBef>
                <a:spcPct val="0"/>
              </a:spcBef>
              <a:spcAft>
                <a:spcPct val="0"/>
              </a:spcAft>
              <a:defRPr>
                <a:solidFill>
                  <a:schemeClr val="tx1"/>
                </a:solidFill>
                <a:latin typeface="Arial Unicode MS" pitchFamily="34" charset="-128"/>
              </a:defRPr>
            </a:lvl9pPr>
          </a:lstStyle>
          <a:p>
            <a:pPr algn="ctr" eaLnBrk="1" hangingPunct="1">
              <a:defRPr/>
            </a:pPr>
            <a:endParaRPr lang="de-DE" altLang="de-DE" sz="1800"/>
          </a:p>
        </p:txBody>
      </p:sp>
      <p:pic>
        <p:nvPicPr>
          <p:cNvPr id="1032" name="Picture 8" descr="UB-Logo-neu_blau-rgb72">
            <a:extLst>
              <a:ext uri="{FF2B5EF4-FFF2-40B4-BE49-F238E27FC236}">
                <a16:creationId xmlns:a16="http://schemas.microsoft.com/office/drawing/2014/main" id="{FCE0182D-AC6F-46B9-A90D-8FF6C53D626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20651" y="5300664"/>
            <a:ext cx="1847849" cy="1385887"/>
          </a:xfrm>
          <a:prstGeom prst="rect">
            <a:avLst/>
          </a:prstGeom>
          <a:solidFill>
            <a:srgbClr val="E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33" name="Picture 9">
            <a:extLst>
              <a:ext uri="{FF2B5EF4-FFF2-40B4-BE49-F238E27FC236}">
                <a16:creationId xmlns:a16="http://schemas.microsoft.com/office/drawing/2014/main" id="{717A4AA9-76A5-4054-A2E6-FC8CAC44A99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4300" y="188913"/>
            <a:ext cx="797984"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7212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hf sldNum="0" hdr="0" dt="0"/>
  <p:txStyles>
    <p:titleStyle>
      <a:lvl1pPr algn="l" rtl="0" eaLnBrk="0" fontAlgn="base" hangingPunct="0">
        <a:spcBef>
          <a:spcPct val="0"/>
        </a:spcBef>
        <a:spcAft>
          <a:spcPct val="0"/>
        </a:spcAft>
        <a:defRPr sz="4800">
          <a:solidFill>
            <a:schemeClr val="accent2"/>
          </a:solidFill>
          <a:latin typeface="+mj-lt"/>
          <a:ea typeface="+mj-ea"/>
          <a:cs typeface="+mj-cs"/>
        </a:defRPr>
      </a:lvl1pPr>
      <a:lvl2pPr algn="l" rtl="0" eaLnBrk="0" fontAlgn="base" hangingPunct="0">
        <a:spcBef>
          <a:spcPct val="0"/>
        </a:spcBef>
        <a:spcAft>
          <a:spcPct val="0"/>
        </a:spcAft>
        <a:defRPr sz="4800">
          <a:solidFill>
            <a:schemeClr val="accent2"/>
          </a:solidFill>
          <a:latin typeface="Arial Unicode MS" pitchFamily="34" charset="-128"/>
        </a:defRPr>
      </a:lvl2pPr>
      <a:lvl3pPr algn="l" rtl="0" eaLnBrk="0" fontAlgn="base" hangingPunct="0">
        <a:spcBef>
          <a:spcPct val="0"/>
        </a:spcBef>
        <a:spcAft>
          <a:spcPct val="0"/>
        </a:spcAft>
        <a:defRPr sz="4800">
          <a:solidFill>
            <a:schemeClr val="accent2"/>
          </a:solidFill>
          <a:latin typeface="Arial Unicode MS" pitchFamily="34" charset="-128"/>
        </a:defRPr>
      </a:lvl3pPr>
      <a:lvl4pPr algn="l" rtl="0" eaLnBrk="0" fontAlgn="base" hangingPunct="0">
        <a:spcBef>
          <a:spcPct val="0"/>
        </a:spcBef>
        <a:spcAft>
          <a:spcPct val="0"/>
        </a:spcAft>
        <a:defRPr sz="4800">
          <a:solidFill>
            <a:schemeClr val="accent2"/>
          </a:solidFill>
          <a:latin typeface="Arial Unicode MS" pitchFamily="34" charset="-128"/>
        </a:defRPr>
      </a:lvl4pPr>
      <a:lvl5pPr algn="l" rtl="0" eaLnBrk="0" fontAlgn="base" hangingPunct="0">
        <a:spcBef>
          <a:spcPct val="0"/>
        </a:spcBef>
        <a:spcAft>
          <a:spcPct val="0"/>
        </a:spcAft>
        <a:defRPr sz="4800">
          <a:solidFill>
            <a:schemeClr val="accent2"/>
          </a:solidFill>
          <a:latin typeface="Arial Unicode MS" pitchFamily="34" charset="-128"/>
        </a:defRPr>
      </a:lvl5pPr>
      <a:lvl6pPr marL="457200" algn="l" rtl="0" fontAlgn="base">
        <a:spcBef>
          <a:spcPct val="0"/>
        </a:spcBef>
        <a:spcAft>
          <a:spcPct val="0"/>
        </a:spcAft>
        <a:defRPr sz="4800">
          <a:solidFill>
            <a:schemeClr val="accent2"/>
          </a:solidFill>
          <a:latin typeface="Arial Unicode MS" pitchFamily="34" charset="-128"/>
        </a:defRPr>
      </a:lvl6pPr>
      <a:lvl7pPr marL="914400" algn="l" rtl="0" fontAlgn="base">
        <a:spcBef>
          <a:spcPct val="0"/>
        </a:spcBef>
        <a:spcAft>
          <a:spcPct val="0"/>
        </a:spcAft>
        <a:defRPr sz="4800">
          <a:solidFill>
            <a:schemeClr val="accent2"/>
          </a:solidFill>
          <a:latin typeface="Arial Unicode MS" pitchFamily="34" charset="-128"/>
        </a:defRPr>
      </a:lvl7pPr>
      <a:lvl8pPr marL="1371600" algn="l" rtl="0" fontAlgn="base">
        <a:spcBef>
          <a:spcPct val="0"/>
        </a:spcBef>
        <a:spcAft>
          <a:spcPct val="0"/>
        </a:spcAft>
        <a:defRPr sz="4800">
          <a:solidFill>
            <a:schemeClr val="accent2"/>
          </a:solidFill>
          <a:latin typeface="Arial Unicode MS" pitchFamily="34" charset="-128"/>
        </a:defRPr>
      </a:lvl8pPr>
      <a:lvl9pPr marL="1828800" algn="l" rtl="0" fontAlgn="base">
        <a:spcBef>
          <a:spcPct val="0"/>
        </a:spcBef>
        <a:spcAft>
          <a:spcPct val="0"/>
        </a:spcAft>
        <a:defRPr sz="4800">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halbtagsblog.de/downloads/lerntheken-2/download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https://halbtagsblog.de/downloads/lerntheken-2/downloads/"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hyperlink" Target="https://halbtagsblog.de/downloads/lerntheken-2/download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halbtagsblog.de/downloads/lerntheken-2/downloads/" TargetMode="External"/><Relationship Id="rId2" Type="http://schemas.openxmlformats.org/officeDocument/2006/relationships/hyperlink" Target="https://www.fichtelgebirge.net/fichtelgebirge/berge"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s://naturpark-fichtelgebirge.org/entdecken/gewaesser/quelle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halbtagsblog.de/downloads/lerntheken-2/download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halbtagsblog.de/downloads/lerntheken-2/downloads/"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s://halbtagsblog.de/downloads/lerntheken-2/downloads/" TargetMode="External"/><Relationship Id="rId2" Type="http://schemas.openxmlformats.org/officeDocument/2006/relationships/hyperlink" Target="http://www.erika-fuchs.de/ausstellungen/dauerausstellung"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results?search_query=%23DisneyChannelDE" TargetMode="External"/><Relationship Id="rId2" Type="http://schemas.openxmlformats.org/officeDocument/2006/relationships/hyperlink" Target="https://www.youtube.com/watch?v=YQE4HoGae_A&amp;list=PLwRo_ZL2Y27RPWgxthVaiGOhLE4tt0ZrF&amp;index=33"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12192000" cy="6940296"/>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ctrTitle"/>
          </p:nvPr>
        </p:nvSpPr>
        <p:spPr>
          <a:xfrm>
            <a:off x="0" y="-273832"/>
            <a:ext cx="12192000" cy="2387600"/>
          </a:xfrm>
        </p:spPr>
        <p:txBody>
          <a:bodyPr>
            <a:normAutofit/>
          </a:bodyPr>
          <a:lstStyle/>
          <a:p>
            <a:r>
              <a:rPr lang="de-DE" sz="5400" b="1" dirty="0" smtClean="0">
                <a:solidFill>
                  <a:schemeClr val="accent5">
                    <a:lumMod val="50000"/>
                  </a:schemeClr>
                </a:solidFill>
                <a:latin typeface="Comic Sans MS" panose="030F0702030302020204" pitchFamily="66" charset="0"/>
              </a:rPr>
              <a:t>Der Tresorraum </a:t>
            </a:r>
            <a:r>
              <a:rPr lang="de-DE" sz="5400" b="1" dirty="0">
                <a:solidFill>
                  <a:schemeClr val="accent5">
                    <a:lumMod val="50000"/>
                  </a:schemeClr>
                </a:solidFill>
                <a:latin typeface="Comic Sans MS" panose="030F0702030302020204" pitchFamily="66" charset="0"/>
              </a:rPr>
              <a:t/>
            </a:r>
            <a:br>
              <a:rPr lang="de-DE" sz="5400" b="1" dirty="0">
                <a:solidFill>
                  <a:schemeClr val="accent5">
                    <a:lumMod val="50000"/>
                  </a:schemeClr>
                </a:solidFill>
                <a:latin typeface="Comic Sans MS" panose="030F0702030302020204" pitchFamily="66" charset="0"/>
              </a:rPr>
            </a:br>
            <a:r>
              <a:rPr lang="de-DE" sz="5400" b="1" dirty="0">
                <a:solidFill>
                  <a:schemeClr val="accent5">
                    <a:lumMod val="50000"/>
                  </a:schemeClr>
                </a:solidFill>
                <a:latin typeface="Comic Sans MS" panose="030F0702030302020204" pitchFamily="66" charset="0"/>
              </a:rPr>
              <a:t>im Haus einer berühmten </a:t>
            </a:r>
            <a:r>
              <a:rPr lang="de-DE" sz="5400" b="1" dirty="0" smtClean="0">
                <a:solidFill>
                  <a:schemeClr val="accent5">
                    <a:lumMod val="50000"/>
                  </a:schemeClr>
                </a:solidFill>
                <a:latin typeface="Comic Sans MS" panose="030F0702030302020204" pitchFamily="66" charset="0"/>
              </a:rPr>
              <a:t>Ente</a:t>
            </a:r>
            <a:endParaRPr lang="de-DE" sz="5400" b="1" dirty="0">
              <a:solidFill>
                <a:schemeClr val="accent5">
                  <a:lumMod val="50000"/>
                </a:schemeClr>
              </a:solidFill>
              <a:latin typeface="Comic Sans MS" panose="030F0702030302020204" pitchFamily="66" charset="0"/>
            </a:endParaRPr>
          </a:p>
        </p:txBody>
      </p:sp>
      <p:sp>
        <p:nvSpPr>
          <p:cNvPr id="5" name="Interaktive Schaltfläche: Nächste(r) oder Weiter 4">
            <a:hlinkClick r:id="rId2" action="ppaction://hlinksldjump" highlightClick="1"/>
          </p:cNvPr>
          <p:cNvSpPr/>
          <p:nvPr/>
        </p:nvSpPr>
        <p:spPr>
          <a:xfrm>
            <a:off x="10792918" y="5488563"/>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689811" y="2878217"/>
            <a:ext cx="10732168" cy="1400383"/>
          </a:xfrm>
          <a:prstGeom prst="rect">
            <a:avLst/>
          </a:prstGeom>
          <a:noFill/>
        </p:spPr>
        <p:txBody>
          <a:bodyPr wrap="square" rtlCol="0">
            <a:spAutoFit/>
          </a:bodyPr>
          <a:lstStyle/>
          <a:p>
            <a:pPr algn="just"/>
            <a:r>
              <a:rPr lang="de-DE" sz="2000" b="1" dirty="0">
                <a:latin typeface="Comic Sans MS" panose="030F0702030302020204" pitchFamily="66" charset="0"/>
              </a:rPr>
              <a:t>Um das Zahlenschloss zu knacken, benötigst du dein Arbeitsblatt. Dort findest du 12 Rechtecke. Trage die fehlenden Zahlen für das Schloss in die weißen Felder ein. Du erfährst sie, wenn du die Aufgaben auf den Notizkarten der Räuberbande löst.</a:t>
            </a:r>
          </a:p>
          <a:p>
            <a:pPr algn="just"/>
            <a:endParaRPr lang="de-DE" sz="2500" b="1" dirty="0">
              <a:latin typeface="Comic Sans MS" panose="030F0702030302020204" pitchFamily="66" charset="0"/>
            </a:endParaRPr>
          </a:p>
        </p:txBody>
      </p:sp>
      <p:sp>
        <p:nvSpPr>
          <p:cNvPr id="53" name="Textfeld 52"/>
          <p:cNvSpPr txBox="1"/>
          <p:nvPr/>
        </p:nvSpPr>
        <p:spPr>
          <a:xfrm>
            <a:off x="4032504" y="5807498"/>
            <a:ext cx="6958967" cy="369332"/>
          </a:xfrm>
          <a:prstGeom prst="rect">
            <a:avLst/>
          </a:prstGeom>
          <a:noFill/>
        </p:spPr>
        <p:txBody>
          <a:bodyPr wrap="square" rtlCol="0">
            <a:spAutoFit/>
          </a:bodyPr>
          <a:lstStyle/>
          <a:p>
            <a:r>
              <a:rPr lang="de-DE" b="1" dirty="0">
                <a:latin typeface="Comic Sans MS" panose="030F0702030302020204" pitchFamily="66" charset="0"/>
              </a:rPr>
              <a:t>Jetzt geht es los! Hier kommst du zur ersten Notizkarte.</a:t>
            </a:r>
          </a:p>
        </p:txBody>
      </p:sp>
      <p:sp>
        <p:nvSpPr>
          <p:cNvPr id="6" name="Textfeld 5"/>
          <p:cNvSpPr txBox="1"/>
          <p:nvPr/>
        </p:nvSpPr>
        <p:spPr>
          <a:xfrm>
            <a:off x="1932056" y="6533567"/>
            <a:ext cx="8231447" cy="369332"/>
          </a:xfrm>
          <a:prstGeom prst="rect">
            <a:avLst/>
          </a:prstGeom>
          <a:noFill/>
        </p:spPr>
        <p:txBody>
          <a:bodyPr wrap="square" rtlCol="0">
            <a:spAutoFit/>
          </a:bodyPr>
          <a:lstStyle/>
          <a:p>
            <a:r>
              <a:rPr lang="de-DE" dirty="0"/>
              <a:t>Spielidee und didaktisches Konzept: Schenk, V. &amp; A. Jahreiß (2021):  </a:t>
            </a:r>
            <a:r>
              <a:rPr lang="de-DE" dirty="0" smtClean="0"/>
              <a:t>CC-BY-SA-Lizenz</a:t>
            </a:r>
            <a:endParaRPr lang="de-DE" dirty="0"/>
          </a:p>
        </p:txBody>
      </p:sp>
      <p:sp>
        <p:nvSpPr>
          <p:cNvPr id="39" name="Interaktive Schaltfläche: Anpassen 38">
            <a:hlinkClick r:id="" action="ppaction://noaction" highlightClick="1"/>
          </p:cNvPr>
          <p:cNvSpPr/>
          <p:nvPr/>
        </p:nvSpPr>
        <p:spPr>
          <a:xfrm>
            <a:off x="1872405" y="4337086"/>
            <a:ext cx="1259251" cy="566181"/>
          </a:xfrm>
          <a:prstGeom prst="actionButtonBlank">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Interaktive Schaltfläche: Anpassen 41">
            <a:hlinkClick r:id="" action="ppaction://noaction" highlightClick="1"/>
          </p:cNvPr>
          <p:cNvSpPr/>
          <p:nvPr/>
        </p:nvSpPr>
        <p:spPr>
          <a:xfrm>
            <a:off x="3299941" y="4337086"/>
            <a:ext cx="1259251" cy="552432"/>
          </a:xfrm>
          <a:prstGeom prst="actionButtonBlank">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p:cNvSpPr txBox="1"/>
          <p:nvPr/>
        </p:nvSpPr>
        <p:spPr>
          <a:xfrm flipH="1">
            <a:off x="1857533" y="4430197"/>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1. Zahl</a:t>
            </a:r>
          </a:p>
        </p:txBody>
      </p:sp>
      <p:sp>
        <p:nvSpPr>
          <p:cNvPr id="48" name="Textfeld 47"/>
          <p:cNvSpPr txBox="1"/>
          <p:nvPr/>
        </p:nvSpPr>
        <p:spPr>
          <a:xfrm flipH="1">
            <a:off x="3290057" y="4430197"/>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2. Zahl</a:t>
            </a:r>
          </a:p>
        </p:txBody>
      </p:sp>
      <p:sp>
        <p:nvSpPr>
          <p:cNvPr id="49" name="Interaktive Schaltfläche: Anpassen 48">
            <a:hlinkClick r:id="" action="ppaction://noaction" highlightClick="1"/>
          </p:cNvPr>
          <p:cNvSpPr/>
          <p:nvPr/>
        </p:nvSpPr>
        <p:spPr>
          <a:xfrm>
            <a:off x="4726876" y="4337086"/>
            <a:ext cx="1259251" cy="552432"/>
          </a:xfrm>
          <a:prstGeom prst="actionButtonBlank">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Interaktive Schaltfläche: Anpassen 49">
            <a:hlinkClick r:id="" action="ppaction://noaction" highlightClick="1"/>
          </p:cNvPr>
          <p:cNvSpPr/>
          <p:nvPr/>
        </p:nvSpPr>
        <p:spPr>
          <a:xfrm>
            <a:off x="6139869" y="4343960"/>
            <a:ext cx="1259251" cy="552432"/>
          </a:xfrm>
          <a:prstGeom prst="actionButtonBlank">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Interaktive Schaltfläche: Anpassen 50">
            <a:hlinkClick r:id="" action="ppaction://noaction" highlightClick="1"/>
          </p:cNvPr>
          <p:cNvSpPr/>
          <p:nvPr/>
        </p:nvSpPr>
        <p:spPr>
          <a:xfrm>
            <a:off x="7561591" y="4343960"/>
            <a:ext cx="1259251" cy="552432"/>
          </a:xfrm>
          <a:prstGeom prst="actionButtonBlank">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Interaktive Schaltfläche: Anpassen 53">
            <a:hlinkClick r:id="" action="ppaction://noaction" highlightClick="1"/>
          </p:cNvPr>
          <p:cNvSpPr/>
          <p:nvPr/>
        </p:nvSpPr>
        <p:spPr>
          <a:xfrm>
            <a:off x="8968851" y="4352282"/>
            <a:ext cx="1259251" cy="552432"/>
          </a:xfrm>
          <a:prstGeom prst="actionButtonBlank">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Textfeld 54"/>
          <p:cNvSpPr txBox="1"/>
          <p:nvPr/>
        </p:nvSpPr>
        <p:spPr>
          <a:xfrm flipH="1">
            <a:off x="4707201" y="4428636"/>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3. Zahl</a:t>
            </a:r>
          </a:p>
        </p:txBody>
      </p:sp>
      <p:sp>
        <p:nvSpPr>
          <p:cNvPr id="56" name="Textfeld 55"/>
          <p:cNvSpPr txBox="1"/>
          <p:nvPr/>
        </p:nvSpPr>
        <p:spPr>
          <a:xfrm flipH="1">
            <a:off x="6110720" y="4443832"/>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4. Zahl</a:t>
            </a:r>
          </a:p>
        </p:txBody>
      </p:sp>
      <p:sp>
        <p:nvSpPr>
          <p:cNvPr id="57" name="Textfeld 56"/>
          <p:cNvSpPr txBox="1"/>
          <p:nvPr/>
        </p:nvSpPr>
        <p:spPr>
          <a:xfrm flipH="1">
            <a:off x="7543707" y="4440034"/>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5. Zahl</a:t>
            </a:r>
          </a:p>
        </p:txBody>
      </p:sp>
      <p:sp>
        <p:nvSpPr>
          <p:cNvPr id="58" name="Textfeld 57"/>
          <p:cNvSpPr txBox="1"/>
          <p:nvPr/>
        </p:nvSpPr>
        <p:spPr>
          <a:xfrm flipH="1">
            <a:off x="8943122" y="4451000"/>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6. Zahl</a:t>
            </a:r>
          </a:p>
        </p:txBody>
      </p:sp>
      <p:sp>
        <p:nvSpPr>
          <p:cNvPr id="59" name="Interaktive Schaltfläche: Anpassen 58">
            <a:hlinkClick r:id="" action="ppaction://noaction" highlightClick="1"/>
          </p:cNvPr>
          <p:cNvSpPr/>
          <p:nvPr/>
        </p:nvSpPr>
        <p:spPr>
          <a:xfrm>
            <a:off x="3299941" y="4980658"/>
            <a:ext cx="1259251" cy="552432"/>
          </a:xfrm>
          <a:prstGeom prst="actionButtonBlank">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Interaktive Schaltfläche: Anpassen 59">
            <a:hlinkClick r:id="" action="ppaction://noaction" highlightClick="1"/>
          </p:cNvPr>
          <p:cNvSpPr/>
          <p:nvPr/>
        </p:nvSpPr>
        <p:spPr>
          <a:xfrm>
            <a:off x="4726876" y="4980659"/>
            <a:ext cx="1259251" cy="552432"/>
          </a:xfrm>
          <a:prstGeom prst="actionButtonBlank">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Interaktive Schaltfläche: Anpassen 60">
            <a:hlinkClick r:id="" action="ppaction://noaction" highlightClick="1"/>
          </p:cNvPr>
          <p:cNvSpPr/>
          <p:nvPr/>
        </p:nvSpPr>
        <p:spPr>
          <a:xfrm>
            <a:off x="6139869" y="4977021"/>
            <a:ext cx="1259251" cy="552432"/>
          </a:xfrm>
          <a:prstGeom prst="actionButtonBlank">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Interaktive Schaltfläche: Anpassen 61">
            <a:hlinkClick r:id="" action="ppaction://noaction" highlightClick="1"/>
          </p:cNvPr>
          <p:cNvSpPr/>
          <p:nvPr/>
        </p:nvSpPr>
        <p:spPr>
          <a:xfrm>
            <a:off x="7561591" y="4977021"/>
            <a:ext cx="1259251" cy="552432"/>
          </a:xfrm>
          <a:prstGeom prst="actionButtonBlank">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Interaktive Schaltfläche: Anpassen 62">
            <a:hlinkClick r:id="" action="ppaction://noaction" highlightClick="1"/>
          </p:cNvPr>
          <p:cNvSpPr/>
          <p:nvPr/>
        </p:nvSpPr>
        <p:spPr>
          <a:xfrm>
            <a:off x="8968851" y="4995854"/>
            <a:ext cx="1259251" cy="552432"/>
          </a:xfrm>
          <a:prstGeom prst="actionButtonBlank">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Interaktive Schaltfläche: Anpassen 63">
            <a:hlinkClick r:id="" action="ppaction://noaction" highlightClick="1"/>
          </p:cNvPr>
          <p:cNvSpPr/>
          <p:nvPr/>
        </p:nvSpPr>
        <p:spPr>
          <a:xfrm>
            <a:off x="1868993" y="4975754"/>
            <a:ext cx="1259251" cy="552432"/>
          </a:xfrm>
          <a:prstGeom prst="actionButtonBlank">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61714728"/>
      </p:ext>
    </p:extLst>
  </p:cSld>
  <p:clrMapOvr>
    <a:masterClrMapping/>
  </p:clrMapOvr>
  <mc:AlternateContent xmlns:mc="http://schemas.openxmlformats.org/markup-compatibility/2006" xmlns:p14="http://schemas.microsoft.com/office/powerpoint/2010/main">
    <mc:Choice Requires="p14">
      <p:transition spd="slow" p14:dur="2000" advClick="0" advTm="720000"/>
    </mc:Choice>
    <mc:Fallback xmlns="">
      <p:transition spd="slow" advClick="0" advTm="72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 name="Rechteck 41"/>
          <p:cNvSpPr/>
          <p:nvPr/>
        </p:nvSpPr>
        <p:spPr>
          <a:xfrm>
            <a:off x="9151217" y="222"/>
            <a:ext cx="303605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violette Taste"/>
          <p:cNvSpPr/>
          <p:nvPr/>
        </p:nvSpPr>
        <p:spPr>
          <a:xfrm>
            <a:off x="11134161" y="5243271"/>
            <a:ext cx="917898" cy="369158"/>
          </a:xfrm>
          <a:prstGeom prst="ellipse">
            <a:avLst/>
          </a:prstGeom>
          <a:solidFill>
            <a:srgbClr val="9A57C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grüne Taste"/>
          <p:cNvSpPr/>
          <p:nvPr/>
        </p:nvSpPr>
        <p:spPr>
          <a:xfrm>
            <a:off x="11117586" y="4094768"/>
            <a:ext cx="917898" cy="402718"/>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gelbe Taste"/>
          <p:cNvSpPr/>
          <p:nvPr/>
        </p:nvSpPr>
        <p:spPr>
          <a:xfrm>
            <a:off x="11111021" y="2904216"/>
            <a:ext cx="917898" cy="402718"/>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ote Taste"/>
          <p:cNvSpPr/>
          <p:nvPr/>
        </p:nvSpPr>
        <p:spPr>
          <a:xfrm>
            <a:off x="11117586" y="1809365"/>
            <a:ext cx="917898" cy="402718"/>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1" y="6"/>
            <a:ext cx="9155949" cy="6858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Inhaltsplatzhalter 2"/>
          <p:cNvSpPr>
            <a:spLocks noGrp="1"/>
          </p:cNvSpPr>
          <p:nvPr>
            <p:ph idx="1"/>
          </p:nvPr>
        </p:nvSpPr>
        <p:spPr>
          <a:xfrm>
            <a:off x="352122" y="1825625"/>
            <a:ext cx="8431666" cy="4351338"/>
          </a:xfrm>
        </p:spPr>
        <p:txBody>
          <a:bodyPr/>
          <a:lstStyle/>
          <a:p>
            <a:endParaRPr lang="de-DE" dirty="0"/>
          </a:p>
        </p:txBody>
      </p:sp>
      <p:sp>
        <p:nvSpPr>
          <p:cNvPr id="32" name="Textfeld 31"/>
          <p:cNvSpPr txBox="1"/>
          <p:nvPr/>
        </p:nvSpPr>
        <p:spPr>
          <a:xfrm flipH="1">
            <a:off x="9270520" y="1698939"/>
            <a:ext cx="1722097" cy="646331"/>
          </a:xfrm>
          <a:prstGeom prst="rect">
            <a:avLst/>
          </a:prstGeom>
          <a:noFill/>
        </p:spPr>
        <p:txBody>
          <a:bodyPr wrap="square" rtlCol="0">
            <a:spAutoFit/>
          </a:bodyPr>
          <a:lstStyle/>
          <a:p>
            <a:r>
              <a:rPr lang="de-DE" b="1" dirty="0">
                <a:latin typeface="Comic Sans MS" panose="030F0702030302020204" pitchFamily="66" charset="0"/>
              </a:rPr>
              <a:t>mit Zahlen oder Rastern</a:t>
            </a:r>
          </a:p>
        </p:txBody>
      </p:sp>
      <p:sp>
        <p:nvSpPr>
          <p:cNvPr id="33" name="Textfeld 32"/>
          <p:cNvSpPr txBox="1"/>
          <p:nvPr/>
        </p:nvSpPr>
        <p:spPr>
          <a:xfrm flipH="1">
            <a:off x="9277903" y="2756304"/>
            <a:ext cx="1941012" cy="646331"/>
          </a:xfrm>
          <a:prstGeom prst="rect">
            <a:avLst/>
          </a:prstGeom>
          <a:noFill/>
        </p:spPr>
        <p:txBody>
          <a:bodyPr wrap="square" rtlCol="0">
            <a:spAutoFit/>
          </a:bodyPr>
          <a:lstStyle/>
          <a:p>
            <a:r>
              <a:rPr lang="de-DE" b="1" dirty="0">
                <a:latin typeface="Comic Sans MS" panose="030F0702030302020204" pitchFamily="66" charset="0"/>
              </a:rPr>
              <a:t>mit Skizzen oder Bildern</a:t>
            </a:r>
          </a:p>
        </p:txBody>
      </p:sp>
      <p:sp>
        <p:nvSpPr>
          <p:cNvPr id="34" name="Textfeld 33"/>
          <p:cNvSpPr txBox="1"/>
          <p:nvPr/>
        </p:nvSpPr>
        <p:spPr>
          <a:xfrm flipH="1">
            <a:off x="9277903" y="3955306"/>
            <a:ext cx="1996181" cy="646331"/>
          </a:xfrm>
          <a:prstGeom prst="rect">
            <a:avLst/>
          </a:prstGeom>
          <a:noFill/>
        </p:spPr>
        <p:txBody>
          <a:bodyPr wrap="square" rtlCol="0">
            <a:spAutoFit/>
          </a:bodyPr>
          <a:lstStyle/>
          <a:p>
            <a:r>
              <a:rPr lang="de-DE" b="1" dirty="0">
                <a:latin typeface="Comic Sans MS" panose="030F0702030302020204" pitchFamily="66" charset="0"/>
              </a:rPr>
              <a:t>zum Bewegen oder Ertasten</a:t>
            </a:r>
          </a:p>
        </p:txBody>
      </p:sp>
      <p:sp>
        <p:nvSpPr>
          <p:cNvPr id="35" name="Textfeld 34"/>
          <p:cNvSpPr txBox="1"/>
          <p:nvPr/>
        </p:nvSpPr>
        <p:spPr>
          <a:xfrm flipH="1">
            <a:off x="9277903" y="5066134"/>
            <a:ext cx="1734305" cy="646331"/>
          </a:xfrm>
          <a:prstGeom prst="rect">
            <a:avLst/>
          </a:prstGeom>
          <a:noFill/>
        </p:spPr>
        <p:txBody>
          <a:bodyPr wrap="square" rtlCol="0">
            <a:spAutoFit/>
          </a:bodyPr>
          <a:lstStyle/>
          <a:p>
            <a:r>
              <a:rPr lang="de-DE" b="1" dirty="0">
                <a:latin typeface="Comic Sans MS" panose="030F0702030302020204" pitchFamily="66" charset="0"/>
              </a:rPr>
              <a:t>zum Lesen oder Hören</a:t>
            </a:r>
          </a:p>
        </p:txBody>
      </p:sp>
      <p:sp>
        <p:nvSpPr>
          <p:cNvPr id="48" name="Interaktive Schaltfläche: Zurück oder Vorherige(r) 47">
            <a:hlinkClick r:id="" action="ppaction://hlinkshowjump?jump=previousslide" highlightClick="1"/>
          </p:cNvPr>
          <p:cNvSpPr/>
          <p:nvPr/>
        </p:nvSpPr>
        <p:spPr>
          <a:xfrm>
            <a:off x="9875234" y="6218371"/>
            <a:ext cx="512668" cy="500360"/>
          </a:xfrm>
          <a:prstGeom prst="actionButtonBackPrevious">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Interaktive Schaltfläche: Nächste(r) oder Weiter 46">
            <a:hlinkClick r:id="" action="ppaction://hlinkshowjump?jump=nextslide" highlightClick="1"/>
          </p:cNvPr>
          <p:cNvSpPr/>
          <p:nvPr/>
        </p:nvSpPr>
        <p:spPr>
          <a:xfrm>
            <a:off x="10883981" y="6218371"/>
            <a:ext cx="500360" cy="500360"/>
          </a:xfrm>
          <a:prstGeom prst="actionButtonForwardNext">
            <a:avLst/>
          </a:prstGeom>
          <a:solidFill>
            <a:schemeClr val="accent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345592" y="1684993"/>
            <a:ext cx="8438196" cy="451138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464341" y="1838185"/>
            <a:ext cx="4063529" cy="420499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ote Tippkarte"/>
          <p:cNvSpPr/>
          <p:nvPr/>
        </p:nvSpPr>
        <p:spPr>
          <a:xfrm>
            <a:off x="12825735" y="2020180"/>
            <a:ext cx="3743371" cy="3870251"/>
          </a:xfrm>
          <a:prstGeom prst="rect">
            <a:avLst/>
          </a:prstGeom>
          <a:solidFill>
            <a:schemeClr val="accent4">
              <a:lumMod val="20000"/>
              <a:lumOff val="8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gelbe Tippkarte"/>
          <p:cNvSpPr/>
          <p:nvPr/>
        </p:nvSpPr>
        <p:spPr>
          <a:xfrm>
            <a:off x="18663377" y="2020180"/>
            <a:ext cx="3743371" cy="3870251"/>
          </a:xfrm>
          <a:prstGeom prst="rect">
            <a:avLst/>
          </a:prstGeom>
          <a:solidFill>
            <a:schemeClr val="accent4">
              <a:lumMod val="20000"/>
              <a:lumOff val="80000"/>
            </a:schemeClr>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grüne Tippkarte"/>
          <p:cNvSpPr/>
          <p:nvPr/>
        </p:nvSpPr>
        <p:spPr>
          <a:xfrm>
            <a:off x="24476343" y="2066167"/>
            <a:ext cx="3743371" cy="3870251"/>
          </a:xfrm>
          <a:prstGeom prst="rect">
            <a:avLst/>
          </a:prstGeom>
          <a:solidFill>
            <a:schemeClr val="accent4">
              <a:lumMod val="20000"/>
              <a:lumOff val="8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violette Tippkarte"/>
          <p:cNvSpPr/>
          <p:nvPr/>
        </p:nvSpPr>
        <p:spPr>
          <a:xfrm>
            <a:off x="30289309" y="2066167"/>
            <a:ext cx="3743371" cy="3870251"/>
          </a:xfrm>
          <a:prstGeom prst="rect">
            <a:avLst/>
          </a:prstGeom>
          <a:solidFill>
            <a:schemeClr val="accent4">
              <a:lumMod val="20000"/>
              <a:lumOff val="80000"/>
            </a:schemeClr>
          </a:solidFill>
          <a:ln w="19050">
            <a:solidFill>
              <a:srgbClr val="9A57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11237976" y="2231136"/>
            <a:ext cx="627095" cy="246221"/>
          </a:xfrm>
          <a:prstGeom prst="rect">
            <a:avLst/>
          </a:prstGeom>
          <a:noFill/>
        </p:spPr>
        <p:txBody>
          <a:bodyPr wrap="none" rtlCol="0">
            <a:spAutoFit/>
          </a:bodyPr>
          <a:lstStyle/>
          <a:p>
            <a:r>
              <a:rPr lang="de-DE" sz="1000" dirty="0"/>
              <a:t>EIN/AUS</a:t>
            </a:r>
          </a:p>
        </p:txBody>
      </p:sp>
      <p:sp>
        <p:nvSpPr>
          <p:cNvPr id="59" name="Textfeld 58"/>
          <p:cNvSpPr txBox="1"/>
          <p:nvPr/>
        </p:nvSpPr>
        <p:spPr>
          <a:xfrm>
            <a:off x="11279562" y="3346367"/>
            <a:ext cx="627095" cy="246221"/>
          </a:xfrm>
          <a:prstGeom prst="rect">
            <a:avLst/>
          </a:prstGeom>
          <a:noFill/>
        </p:spPr>
        <p:txBody>
          <a:bodyPr wrap="none" rtlCol="0">
            <a:spAutoFit/>
          </a:bodyPr>
          <a:lstStyle/>
          <a:p>
            <a:r>
              <a:rPr lang="de-DE" sz="1000" dirty="0"/>
              <a:t>EIN/AUS</a:t>
            </a:r>
          </a:p>
        </p:txBody>
      </p:sp>
      <p:sp>
        <p:nvSpPr>
          <p:cNvPr id="60" name="Textfeld 59"/>
          <p:cNvSpPr txBox="1"/>
          <p:nvPr/>
        </p:nvSpPr>
        <p:spPr>
          <a:xfrm>
            <a:off x="11286190" y="4517587"/>
            <a:ext cx="627095" cy="246221"/>
          </a:xfrm>
          <a:prstGeom prst="rect">
            <a:avLst/>
          </a:prstGeom>
          <a:noFill/>
        </p:spPr>
        <p:txBody>
          <a:bodyPr wrap="none" rtlCol="0">
            <a:spAutoFit/>
          </a:bodyPr>
          <a:lstStyle/>
          <a:p>
            <a:r>
              <a:rPr lang="de-DE" sz="1000" dirty="0"/>
              <a:t>EIN/AUS</a:t>
            </a:r>
          </a:p>
        </p:txBody>
      </p:sp>
      <p:sp>
        <p:nvSpPr>
          <p:cNvPr id="61" name="Textfeld 60"/>
          <p:cNvSpPr txBox="1"/>
          <p:nvPr/>
        </p:nvSpPr>
        <p:spPr>
          <a:xfrm>
            <a:off x="11286190" y="5621573"/>
            <a:ext cx="627095" cy="246221"/>
          </a:xfrm>
          <a:prstGeom prst="rect">
            <a:avLst/>
          </a:prstGeom>
          <a:noFill/>
        </p:spPr>
        <p:txBody>
          <a:bodyPr wrap="none" rtlCol="0">
            <a:spAutoFit/>
          </a:bodyPr>
          <a:lstStyle/>
          <a:p>
            <a:r>
              <a:rPr lang="de-DE" sz="1000" dirty="0"/>
              <a:t>EIN/AUS</a:t>
            </a:r>
          </a:p>
        </p:txBody>
      </p:sp>
      <p:sp>
        <p:nvSpPr>
          <p:cNvPr id="40" name="Wolkenförmige Legende 39"/>
          <p:cNvSpPr/>
          <p:nvPr/>
        </p:nvSpPr>
        <p:spPr>
          <a:xfrm>
            <a:off x="9314351" y="47605"/>
            <a:ext cx="2753284" cy="1312452"/>
          </a:xfrm>
          <a:prstGeom prst="cloudCallout">
            <a:avLst>
              <a:gd name="adj1" fmla="val -48936"/>
              <a:gd name="adj2" fmla="val 61801"/>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9531588" y="253561"/>
            <a:ext cx="2218333" cy="861774"/>
          </a:xfrm>
          <a:prstGeom prst="rect">
            <a:avLst/>
          </a:prstGeom>
          <a:noFill/>
        </p:spPr>
        <p:txBody>
          <a:bodyPr wrap="square" rtlCol="0">
            <a:spAutoFit/>
          </a:bodyPr>
          <a:lstStyle/>
          <a:p>
            <a:pPr algn="ctr"/>
            <a:r>
              <a:rPr lang="de-DE" sz="2500" b="1" dirty="0">
                <a:latin typeface="Comic Sans MS" panose="030F0702030302020204" pitchFamily="66" charset="0"/>
              </a:rPr>
              <a:t>Ich bräuchte einen Tipp!</a:t>
            </a:r>
          </a:p>
        </p:txBody>
      </p:sp>
      <p:sp>
        <p:nvSpPr>
          <p:cNvPr id="67" name="Textfeld 66"/>
          <p:cNvSpPr txBox="1"/>
          <p:nvPr/>
        </p:nvSpPr>
        <p:spPr>
          <a:xfrm>
            <a:off x="391145" y="6207088"/>
            <a:ext cx="8449342" cy="923330"/>
          </a:xfrm>
          <a:prstGeom prst="rect">
            <a:avLst/>
          </a:prstGeom>
          <a:noFill/>
        </p:spPr>
        <p:txBody>
          <a:bodyPr wrap="square" rtlCol="0">
            <a:spAutoFit/>
          </a:bodyPr>
          <a:lstStyle/>
          <a:p>
            <a:r>
              <a:rPr lang="de-DE" dirty="0"/>
              <a:t>Vorlage und  didaktisches Konzept: Schenk, V. &amp; A. Jahreiß (2021), in Anlehnung </a:t>
            </a:r>
            <a:r>
              <a:rPr lang="de-DE"/>
              <a:t>an </a:t>
            </a:r>
            <a:r>
              <a:rPr lang="de-DE" smtClean="0"/>
              <a:t>Klinge, </a:t>
            </a:r>
            <a:r>
              <a:rPr lang="de-DE" dirty="0"/>
              <a:t>J.-M. mit Team: </a:t>
            </a:r>
            <a:r>
              <a:rPr lang="de-DE" dirty="0">
                <a:hlinkClick r:id="rId2"/>
              </a:rPr>
              <a:t>https://halbtagsblog.de/downloads/lerntheken-2/downloads/</a:t>
            </a:r>
            <a:endParaRPr lang="de-DE" dirty="0"/>
          </a:p>
          <a:p>
            <a:endParaRPr lang="de-DE" dirty="0"/>
          </a:p>
        </p:txBody>
      </p:sp>
      <p:sp>
        <p:nvSpPr>
          <p:cNvPr id="68" name="Textfeld 67"/>
          <p:cNvSpPr txBox="1"/>
          <p:nvPr/>
        </p:nvSpPr>
        <p:spPr>
          <a:xfrm>
            <a:off x="11465349" y="6414277"/>
            <a:ext cx="1233377" cy="276999"/>
          </a:xfrm>
          <a:prstGeom prst="rect">
            <a:avLst/>
          </a:prstGeom>
          <a:noFill/>
        </p:spPr>
        <p:txBody>
          <a:bodyPr wrap="square" rtlCol="0">
            <a:spAutoFit/>
          </a:bodyPr>
          <a:lstStyle/>
          <a:p>
            <a:r>
              <a:rPr lang="de-DE" sz="1200" dirty="0" smtClean="0"/>
              <a:t>CC-BY-SA</a:t>
            </a:r>
            <a:endParaRPr lang="de-DE" sz="1200" dirty="0"/>
          </a:p>
        </p:txBody>
      </p:sp>
      <p:sp>
        <p:nvSpPr>
          <p:cNvPr id="69" name="Interaktive Schaltfläche: Anpassen 68">
            <a:hlinkClick r:id="" action="ppaction://noaction" highlightClick="1"/>
          </p:cNvPr>
          <p:cNvSpPr/>
          <p:nvPr/>
        </p:nvSpPr>
        <p:spPr>
          <a:xfrm>
            <a:off x="362583" y="1040228"/>
            <a:ext cx="1259251" cy="566181"/>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Interaktive Schaltfläche: Anpassen 69">
            <a:hlinkClick r:id="" action="ppaction://noaction" highlightClick="1"/>
          </p:cNvPr>
          <p:cNvSpPr/>
          <p:nvPr/>
        </p:nvSpPr>
        <p:spPr>
          <a:xfrm>
            <a:off x="1790119" y="1040228"/>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Textfeld 70"/>
          <p:cNvSpPr txBox="1"/>
          <p:nvPr/>
        </p:nvSpPr>
        <p:spPr>
          <a:xfrm flipH="1">
            <a:off x="347711" y="1133339"/>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1. Zahl</a:t>
            </a:r>
          </a:p>
        </p:txBody>
      </p:sp>
      <p:sp>
        <p:nvSpPr>
          <p:cNvPr id="72" name="Textfeld 71"/>
          <p:cNvSpPr txBox="1"/>
          <p:nvPr/>
        </p:nvSpPr>
        <p:spPr>
          <a:xfrm flipH="1">
            <a:off x="1780235" y="1133339"/>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2. Zahl</a:t>
            </a:r>
          </a:p>
        </p:txBody>
      </p:sp>
      <p:sp>
        <p:nvSpPr>
          <p:cNvPr id="73" name="Interaktive Schaltfläche: Anpassen 72">
            <a:hlinkClick r:id="" action="ppaction://noaction" highlightClick="1"/>
          </p:cNvPr>
          <p:cNvSpPr/>
          <p:nvPr/>
        </p:nvSpPr>
        <p:spPr>
          <a:xfrm>
            <a:off x="3217054" y="1040228"/>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Interaktive Schaltfläche: Anpassen 73">
            <a:hlinkClick r:id="" action="ppaction://noaction" highlightClick="1"/>
          </p:cNvPr>
          <p:cNvSpPr/>
          <p:nvPr/>
        </p:nvSpPr>
        <p:spPr>
          <a:xfrm>
            <a:off x="4630047" y="1047102"/>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Interaktive Schaltfläche: Anpassen 74">
            <a:hlinkClick r:id="" action="ppaction://noaction" highlightClick="1"/>
          </p:cNvPr>
          <p:cNvSpPr/>
          <p:nvPr/>
        </p:nvSpPr>
        <p:spPr>
          <a:xfrm>
            <a:off x="6051769" y="1047102"/>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Interaktive Schaltfläche: Anpassen 75">
            <a:hlinkClick r:id="" action="ppaction://noaction" highlightClick="1"/>
          </p:cNvPr>
          <p:cNvSpPr/>
          <p:nvPr/>
        </p:nvSpPr>
        <p:spPr>
          <a:xfrm>
            <a:off x="7459029" y="1055424"/>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Textfeld 76"/>
          <p:cNvSpPr txBox="1"/>
          <p:nvPr/>
        </p:nvSpPr>
        <p:spPr>
          <a:xfrm flipH="1">
            <a:off x="3197379" y="1131778"/>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3. Zahl</a:t>
            </a:r>
          </a:p>
        </p:txBody>
      </p:sp>
      <p:sp>
        <p:nvSpPr>
          <p:cNvPr id="78" name="Textfeld 77"/>
          <p:cNvSpPr txBox="1"/>
          <p:nvPr/>
        </p:nvSpPr>
        <p:spPr>
          <a:xfrm flipH="1">
            <a:off x="4600898" y="1146974"/>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4. Zahl</a:t>
            </a:r>
          </a:p>
        </p:txBody>
      </p:sp>
      <p:sp>
        <p:nvSpPr>
          <p:cNvPr id="79" name="Textfeld 78"/>
          <p:cNvSpPr txBox="1"/>
          <p:nvPr/>
        </p:nvSpPr>
        <p:spPr>
          <a:xfrm flipH="1">
            <a:off x="6033885" y="1143176"/>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5. Zahl</a:t>
            </a:r>
          </a:p>
        </p:txBody>
      </p:sp>
      <p:sp>
        <p:nvSpPr>
          <p:cNvPr id="80" name="Textfeld 79"/>
          <p:cNvSpPr txBox="1"/>
          <p:nvPr/>
        </p:nvSpPr>
        <p:spPr>
          <a:xfrm flipH="1">
            <a:off x="7433300" y="1154142"/>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6. Zahl</a:t>
            </a:r>
          </a:p>
        </p:txBody>
      </p:sp>
    </p:spTree>
    <p:extLst>
      <p:ext uri="{BB962C8B-B14F-4D97-AF65-F5344CB8AC3E}">
        <p14:creationId xmlns:p14="http://schemas.microsoft.com/office/powerpoint/2010/main" val="17470407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1.25E-6 -1.85185E-6 L -0.66419 -0.00879 " pathEditMode="relative" rAng="0" ptsTypes="AA">
                                      <p:cBhvr>
                                        <p:cTn id="6" dur="2000" fill="hold"/>
                                        <p:tgtEl>
                                          <p:spTgt spid="54"/>
                                        </p:tgtEl>
                                        <p:attrNameLst>
                                          <p:attrName>ppt_x</p:attrName>
                                          <p:attrName>ppt_y</p:attrName>
                                        </p:attrNameLst>
                                      </p:cBhvr>
                                      <p:rCtr x="-33216" y="-44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1.25E-6 -1.85185E-6 L 0.25 -1.85185E-6 " pathEditMode="relative" rAng="0" ptsTypes="AA">
                                      <p:cBhvr>
                                        <p:cTn id="10" dur="2000" fill="hold"/>
                                        <p:tgtEl>
                                          <p:spTgt spid="54"/>
                                        </p:tgtEl>
                                        <p:attrNameLst>
                                          <p:attrName>ppt_x</p:attrName>
                                          <p:attrName>ppt_y</p:attrName>
                                        </p:attrNameLst>
                                      </p:cBhvr>
                                      <p:rCtr x="12500" y="0"/>
                                    </p:animMotion>
                                  </p:childTnLst>
                                </p:cTn>
                              </p:par>
                            </p:childTnLst>
                          </p:cTn>
                        </p:par>
                      </p:childTnLst>
                    </p:cTn>
                  </p:par>
                </p:childTnLst>
              </p:cTn>
              <p:nextCondLst>
                <p:cond evt="onClick" delay="0">
                  <p:tgtEl>
                    <p:spTgt spid="36"/>
                  </p:tgtEl>
                </p:cond>
              </p:nextCondLst>
            </p:seq>
            <p:seq concurrent="1" nextAc="seek">
              <p:cTn id="11" restart="whenNotActive" fill="hold" evtFilter="cancelBubble" nodeType="interactiveSeq">
                <p:stCondLst>
                  <p:cond evt="onClick" delay="0">
                    <p:tgtEl>
                      <p:spTgt spid="44"/>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grpId="0" nodeType="clickEffect">
                                  <p:stCondLst>
                                    <p:cond delay="0"/>
                                  </p:stCondLst>
                                  <p:childTnLst>
                                    <p:animMotion origin="layout" path="M 0.00704 0.03218 L -1.14531 0.01181 " pathEditMode="relative" rAng="0" ptsTypes="AA">
                                      <p:cBhvr>
                                        <p:cTn id="15" dur="2000" fill="hold"/>
                                        <p:tgtEl>
                                          <p:spTgt spid="55"/>
                                        </p:tgtEl>
                                        <p:attrNameLst>
                                          <p:attrName>ppt_x</p:attrName>
                                          <p:attrName>ppt_y</p:attrName>
                                        </p:attrNameLst>
                                      </p:cBhvr>
                                      <p:rCtr x="-57617" y="-1019"/>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grpId="1" nodeType="clickEffect">
                                  <p:stCondLst>
                                    <p:cond delay="0"/>
                                  </p:stCondLst>
                                  <p:childTnLst>
                                    <p:animMotion origin="layout" path="M -4.79167E-6 -1.85185E-6 L 0.37553 0.00903 " pathEditMode="relative" rAng="0" ptsTypes="AA">
                                      <p:cBhvr>
                                        <p:cTn id="19" dur="2000" fill="hold"/>
                                        <p:tgtEl>
                                          <p:spTgt spid="55"/>
                                        </p:tgtEl>
                                        <p:attrNameLst>
                                          <p:attrName>ppt_x</p:attrName>
                                          <p:attrName>ppt_y</p:attrName>
                                        </p:attrNameLst>
                                      </p:cBhvr>
                                      <p:rCtr x="18776" y="440"/>
                                    </p:animMotion>
                                  </p:childTnLst>
                                </p:cTn>
                              </p:par>
                            </p:childTnLst>
                          </p:cTn>
                        </p:par>
                      </p:childTnLst>
                    </p:cTn>
                  </p:par>
                </p:childTnLst>
              </p:cTn>
              <p:nextCondLst>
                <p:cond evt="onClick" delay="0">
                  <p:tgtEl>
                    <p:spTgt spid="44"/>
                  </p:tgtEl>
                </p:cond>
              </p:nextCondLst>
            </p:seq>
            <p:seq concurrent="1" nextAc="seek">
              <p:cTn id="20" restart="whenNotActive" fill="hold" evtFilter="cancelBubble" nodeType="interactiveSeq">
                <p:stCondLst>
                  <p:cond evt="onClick" delay="0">
                    <p:tgtEl>
                      <p:spTgt spid="45"/>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grpId="0" nodeType="clickEffect">
                                  <p:stCondLst>
                                    <p:cond delay="0"/>
                                  </p:stCondLst>
                                  <p:childTnLst>
                                    <p:animMotion origin="layout" path="M -0.98763 -0.01898 L -1.61992 -0.00995 " pathEditMode="relative" rAng="0" ptsTypes="AA">
                                      <p:cBhvr>
                                        <p:cTn id="24" dur="2000" fill="hold"/>
                                        <p:tgtEl>
                                          <p:spTgt spid="57"/>
                                        </p:tgtEl>
                                        <p:attrNameLst>
                                          <p:attrName>ppt_x</p:attrName>
                                          <p:attrName>ppt_y</p:attrName>
                                        </p:attrNameLst>
                                      </p:cBhvr>
                                      <p:rCtr x="-31615" y="44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grpId="1" nodeType="clickEffect">
                                  <p:stCondLst>
                                    <p:cond delay="0"/>
                                  </p:stCondLst>
                                  <p:childTnLst>
                                    <p:animMotion origin="layout" path="M 2.29167E-6 -3.33333E-6 L 0.25 -3.33333E-6 " pathEditMode="relative" rAng="0" ptsTypes="AA">
                                      <p:cBhvr>
                                        <p:cTn id="28" dur="2000" fill="hold"/>
                                        <p:tgtEl>
                                          <p:spTgt spid="57"/>
                                        </p:tgtEl>
                                        <p:attrNameLst>
                                          <p:attrName>ppt_x</p:attrName>
                                          <p:attrName>ppt_y</p:attrName>
                                        </p:attrNameLst>
                                      </p:cBhvr>
                                      <p:rCtr x="12500" y="0"/>
                                    </p:animMotion>
                                  </p:childTnLst>
                                </p:cTn>
                              </p:par>
                            </p:childTnLst>
                          </p:cTn>
                        </p:par>
                      </p:childTnLst>
                    </p:cTn>
                  </p:par>
                </p:childTnLst>
              </p:cTn>
              <p:nextCondLst>
                <p:cond evt="onClick" delay="0">
                  <p:tgtEl>
                    <p:spTgt spid="45"/>
                  </p:tgtEl>
                </p:cond>
              </p:nextCondLst>
            </p:seq>
            <p:seq concurrent="1" nextAc="seek">
              <p:cTn id="29" restart="whenNotActive" fill="hold" evtFilter="cancelBubble" nodeType="interactiveSeq">
                <p:stCondLst>
                  <p:cond evt="onClick" delay="0">
                    <p:tgtEl>
                      <p:spTgt spid="46"/>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grpId="0" nodeType="clickEffect">
                                  <p:stCondLst>
                                    <p:cond delay="0"/>
                                  </p:stCondLst>
                                  <p:childTnLst>
                                    <p:animMotion origin="layout" path="M -6.25E-7 -3.33333E-6 L -2.09648 -0.02477 " pathEditMode="relative" rAng="0" ptsTypes="AA">
                                      <p:cBhvr>
                                        <p:cTn id="33" dur="2000" fill="hold"/>
                                        <p:tgtEl>
                                          <p:spTgt spid="58"/>
                                        </p:tgtEl>
                                        <p:attrNameLst>
                                          <p:attrName>ppt_x</p:attrName>
                                          <p:attrName>ppt_y</p:attrName>
                                        </p:attrNameLst>
                                      </p:cBhvr>
                                      <p:rCtr x="-104831" y="-1250"/>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grpId="1" nodeType="clickEffect">
                                  <p:stCondLst>
                                    <p:cond delay="0"/>
                                  </p:stCondLst>
                                  <p:childTnLst>
                                    <p:animMotion origin="layout" path="M -6.25E-7 -3.33333E-6 L 0.25 -3.33333E-6 " pathEditMode="relative" rAng="0" ptsTypes="AA">
                                      <p:cBhvr>
                                        <p:cTn id="37" dur="2000" fill="hold"/>
                                        <p:tgtEl>
                                          <p:spTgt spid="58"/>
                                        </p:tgtEl>
                                        <p:attrNameLst>
                                          <p:attrName>ppt_x</p:attrName>
                                          <p:attrName>ppt_y</p:attrName>
                                        </p:attrNameLst>
                                      </p:cBhvr>
                                      <p:rCtr x="12500" y="0"/>
                                    </p:animMotion>
                                  </p:childTnLst>
                                </p:cTn>
                              </p:par>
                            </p:childTnLst>
                          </p:cTn>
                        </p:par>
                      </p:childTnLst>
                    </p:cTn>
                  </p:par>
                </p:childTnLst>
              </p:cTn>
              <p:nextCondLst>
                <p:cond evt="onClick" delay="0">
                  <p:tgtEl>
                    <p:spTgt spid="46"/>
                  </p:tgtEl>
                </p:cond>
              </p:nextCondLst>
            </p:seq>
          </p:childTnLst>
        </p:cTn>
      </p:par>
    </p:tnLst>
    <p:bldLst>
      <p:bldP spid="54" grpId="0" animBg="1"/>
      <p:bldP spid="54" grpId="1" animBg="1"/>
      <p:bldP spid="55" grpId="0" animBg="1"/>
      <p:bldP spid="55" grpId="1" animBg="1"/>
      <p:bldP spid="57" grpId="0" animBg="1"/>
      <p:bldP spid="57" grpId="1" animBg="1"/>
      <p:bldP spid="58" grpId="0" animBg="1"/>
      <p:bldP spid="5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hteck 41"/>
          <p:cNvSpPr/>
          <p:nvPr/>
        </p:nvSpPr>
        <p:spPr>
          <a:xfrm>
            <a:off x="9151217" y="222"/>
            <a:ext cx="303605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violette Taste"/>
          <p:cNvSpPr/>
          <p:nvPr/>
        </p:nvSpPr>
        <p:spPr>
          <a:xfrm>
            <a:off x="11134161" y="5243271"/>
            <a:ext cx="917898" cy="369158"/>
          </a:xfrm>
          <a:prstGeom prst="ellipse">
            <a:avLst/>
          </a:prstGeom>
          <a:solidFill>
            <a:srgbClr val="9A57C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grüne Taste"/>
          <p:cNvSpPr/>
          <p:nvPr/>
        </p:nvSpPr>
        <p:spPr>
          <a:xfrm>
            <a:off x="11117586" y="4094768"/>
            <a:ext cx="917898" cy="402718"/>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gelbe Taste"/>
          <p:cNvSpPr/>
          <p:nvPr/>
        </p:nvSpPr>
        <p:spPr>
          <a:xfrm>
            <a:off x="11111021" y="2904216"/>
            <a:ext cx="917898" cy="402718"/>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ote Taste"/>
          <p:cNvSpPr/>
          <p:nvPr/>
        </p:nvSpPr>
        <p:spPr>
          <a:xfrm>
            <a:off x="11117586" y="1809365"/>
            <a:ext cx="917898" cy="402718"/>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1" y="6"/>
            <a:ext cx="9155949" cy="6858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352121" y="197235"/>
            <a:ext cx="8411277" cy="477054"/>
          </a:xfrm>
          <a:prstGeom prst="rect">
            <a:avLst/>
          </a:prstGeom>
          <a:noFill/>
        </p:spPr>
        <p:txBody>
          <a:bodyPr wrap="none" rtlCol="0">
            <a:spAutoFit/>
          </a:bodyPr>
          <a:lstStyle/>
          <a:p>
            <a:r>
              <a:rPr lang="de-DE" sz="2500" b="1" dirty="0">
                <a:latin typeface="Comic Sans MS" panose="030F0702030302020204" pitchFamily="66" charset="0"/>
              </a:rPr>
              <a:t>Finde den </a:t>
            </a:r>
            <a:r>
              <a:rPr lang="de-DE" sz="2500" b="1" dirty="0" smtClean="0">
                <a:latin typeface="Comic Sans MS" panose="030F0702030302020204" pitchFamily="66" charset="0"/>
              </a:rPr>
              <a:t>Tresorraum </a:t>
            </a:r>
            <a:r>
              <a:rPr lang="de-DE" sz="2500" b="1" dirty="0">
                <a:latin typeface="Comic Sans MS" panose="030F0702030302020204" pitchFamily="66" charset="0"/>
              </a:rPr>
              <a:t>und knacke das Zahlenschloss!</a:t>
            </a:r>
          </a:p>
        </p:txBody>
      </p:sp>
      <p:sp>
        <p:nvSpPr>
          <p:cNvPr id="32" name="Textfeld 31"/>
          <p:cNvSpPr txBox="1"/>
          <p:nvPr/>
        </p:nvSpPr>
        <p:spPr>
          <a:xfrm flipH="1">
            <a:off x="9270520" y="1698939"/>
            <a:ext cx="1722097" cy="646331"/>
          </a:xfrm>
          <a:prstGeom prst="rect">
            <a:avLst/>
          </a:prstGeom>
          <a:noFill/>
        </p:spPr>
        <p:txBody>
          <a:bodyPr wrap="square" rtlCol="0">
            <a:spAutoFit/>
          </a:bodyPr>
          <a:lstStyle/>
          <a:p>
            <a:r>
              <a:rPr lang="de-DE" b="1" dirty="0">
                <a:latin typeface="Comic Sans MS" panose="030F0702030302020204" pitchFamily="66" charset="0"/>
              </a:rPr>
              <a:t>mit Zahlen oder Rastern</a:t>
            </a:r>
          </a:p>
        </p:txBody>
      </p:sp>
      <p:sp>
        <p:nvSpPr>
          <p:cNvPr id="33" name="Textfeld 32"/>
          <p:cNvSpPr txBox="1"/>
          <p:nvPr/>
        </p:nvSpPr>
        <p:spPr>
          <a:xfrm flipH="1">
            <a:off x="9277903" y="2756304"/>
            <a:ext cx="1941012" cy="646331"/>
          </a:xfrm>
          <a:prstGeom prst="rect">
            <a:avLst/>
          </a:prstGeom>
          <a:noFill/>
        </p:spPr>
        <p:txBody>
          <a:bodyPr wrap="square" rtlCol="0">
            <a:spAutoFit/>
          </a:bodyPr>
          <a:lstStyle/>
          <a:p>
            <a:r>
              <a:rPr lang="de-DE" b="1" dirty="0">
                <a:latin typeface="Comic Sans MS" panose="030F0702030302020204" pitchFamily="66" charset="0"/>
              </a:rPr>
              <a:t>mit Skizzen oder Bildern</a:t>
            </a:r>
          </a:p>
        </p:txBody>
      </p:sp>
      <p:sp>
        <p:nvSpPr>
          <p:cNvPr id="34" name="Textfeld 33"/>
          <p:cNvSpPr txBox="1"/>
          <p:nvPr/>
        </p:nvSpPr>
        <p:spPr>
          <a:xfrm flipH="1">
            <a:off x="9277903" y="3955306"/>
            <a:ext cx="1996181" cy="646331"/>
          </a:xfrm>
          <a:prstGeom prst="rect">
            <a:avLst/>
          </a:prstGeom>
          <a:noFill/>
        </p:spPr>
        <p:txBody>
          <a:bodyPr wrap="square" rtlCol="0">
            <a:spAutoFit/>
          </a:bodyPr>
          <a:lstStyle/>
          <a:p>
            <a:r>
              <a:rPr lang="de-DE" b="1" dirty="0">
                <a:latin typeface="Comic Sans MS" panose="030F0702030302020204" pitchFamily="66" charset="0"/>
              </a:rPr>
              <a:t>zum Bewegen oder Ertasten</a:t>
            </a:r>
          </a:p>
        </p:txBody>
      </p:sp>
      <p:sp>
        <p:nvSpPr>
          <p:cNvPr id="35" name="Textfeld 34"/>
          <p:cNvSpPr txBox="1"/>
          <p:nvPr/>
        </p:nvSpPr>
        <p:spPr>
          <a:xfrm flipH="1">
            <a:off x="9277903" y="5066134"/>
            <a:ext cx="1734305" cy="646331"/>
          </a:xfrm>
          <a:prstGeom prst="rect">
            <a:avLst/>
          </a:prstGeom>
          <a:noFill/>
        </p:spPr>
        <p:txBody>
          <a:bodyPr wrap="square" rtlCol="0">
            <a:spAutoFit/>
          </a:bodyPr>
          <a:lstStyle/>
          <a:p>
            <a:r>
              <a:rPr lang="de-DE" b="1" dirty="0">
                <a:latin typeface="Comic Sans MS" panose="030F0702030302020204" pitchFamily="66" charset="0"/>
              </a:rPr>
              <a:t>zum Lesen oder Hören</a:t>
            </a:r>
          </a:p>
        </p:txBody>
      </p:sp>
      <p:sp>
        <p:nvSpPr>
          <p:cNvPr id="48" name="Interaktive Schaltfläche: Zurück oder Vorherige(r) 47">
            <a:hlinkClick r:id="" action="ppaction://hlinkshowjump?jump=previousslide" highlightClick="1"/>
          </p:cNvPr>
          <p:cNvSpPr/>
          <p:nvPr/>
        </p:nvSpPr>
        <p:spPr>
          <a:xfrm>
            <a:off x="9875234" y="6218371"/>
            <a:ext cx="512668" cy="500360"/>
          </a:xfrm>
          <a:prstGeom prst="actionButtonBackPrevious">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Interaktive Schaltfläche: Nächste(r) oder Weiter 46">
            <a:hlinkClick r:id="" action="ppaction://hlinkshowjump?jump=nextslide" highlightClick="1"/>
          </p:cNvPr>
          <p:cNvSpPr/>
          <p:nvPr/>
        </p:nvSpPr>
        <p:spPr>
          <a:xfrm>
            <a:off x="10883981" y="6218371"/>
            <a:ext cx="500360" cy="500360"/>
          </a:xfrm>
          <a:prstGeom prst="actionButtonForwardNext">
            <a:avLst/>
          </a:prstGeom>
          <a:solidFill>
            <a:schemeClr val="accent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368975" y="1706991"/>
            <a:ext cx="8438196" cy="451138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391145" y="6207088"/>
            <a:ext cx="8449342" cy="923330"/>
          </a:xfrm>
          <a:prstGeom prst="rect">
            <a:avLst/>
          </a:prstGeom>
          <a:noFill/>
        </p:spPr>
        <p:txBody>
          <a:bodyPr wrap="square" rtlCol="0">
            <a:spAutoFit/>
          </a:bodyPr>
          <a:lstStyle/>
          <a:p>
            <a:r>
              <a:rPr lang="de-DE" dirty="0"/>
              <a:t>Spielidee und didaktisches Konzept: Schenk, V. &amp; A. Jahreiß (2021), in Anlehnung an </a:t>
            </a:r>
            <a:r>
              <a:rPr lang="de-DE" dirty="0" smtClean="0"/>
              <a:t>Klinge, </a:t>
            </a:r>
            <a:r>
              <a:rPr lang="de-DE" dirty="0"/>
              <a:t>J.-M. mit Team: </a:t>
            </a:r>
            <a:r>
              <a:rPr lang="de-DE" dirty="0">
                <a:hlinkClick r:id="rId4"/>
              </a:rPr>
              <a:t>https://halbtagsblog.de/downloads/lerntheken-2/downloads/</a:t>
            </a:r>
            <a:endParaRPr lang="de-DE" dirty="0"/>
          </a:p>
          <a:p>
            <a:endParaRPr lang="de-DE" dirty="0"/>
          </a:p>
        </p:txBody>
      </p:sp>
      <p:sp>
        <p:nvSpPr>
          <p:cNvPr id="26" name="Rechteck 25"/>
          <p:cNvSpPr/>
          <p:nvPr/>
        </p:nvSpPr>
        <p:spPr>
          <a:xfrm>
            <a:off x="464341" y="1838185"/>
            <a:ext cx="4063529" cy="420499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ote Tippkarte"/>
          <p:cNvSpPr/>
          <p:nvPr/>
        </p:nvSpPr>
        <p:spPr>
          <a:xfrm>
            <a:off x="12825735" y="2020180"/>
            <a:ext cx="3743371" cy="3870251"/>
          </a:xfrm>
          <a:prstGeom prst="rect">
            <a:avLst/>
          </a:prstGeom>
          <a:solidFill>
            <a:schemeClr val="accent4">
              <a:lumMod val="20000"/>
              <a:lumOff val="8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dirty="0">
                <a:solidFill>
                  <a:prstClr val="black"/>
                </a:solidFill>
              </a:rPr>
              <a:t>Im Atlas wird auf der Seite 10 das Suchgitter, auch Planquadrat genannt, erklärt.</a:t>
            </a:r>
          </a:p>
        </p:txBody>
      </p:sp>
      <p:sp>
        <p:nvSpPr>
          <p:cNvPr id="57" name="grüne Tippkarte"/>
          <p:cNvSpPr/>
          <p:nvPr/>
        </p:nvSpPr>
        <p:spPr>
          <a:xfrm>
            <a:off x="24476343" y="2066167"/>
            <a:ext cx="3743371" cy="3870251"/>
          </a:xfrm>
          <a:prstGeom prst="rect">
            <a:avLst/>
          </a:prstGeom>
          <a:solidFill>
            <a:schemeClr val="accent4">
              <a:lumMod val="20000"/>
              <a:lumOff val="8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Miss mit dem Lineal von Bamberg</a:t>
            </a:r>
          </a:p>
          <a:p>
            <a:pPr algn="ctr"/>
            <a:r>
              <a:rPr lang="de-DE" dirty="0">
                <a:solidFill>
                  <a:schemeClr val="tx1"/>
                </a:solidFill>
              </a:rPr>
              <a:t>1,5 cm nach Norden, um den gesuchten Ort zu finden. </a:t>
            </a:r>
          </a:p>
        </p:txBody>
      </p:sp>
      <p:sp>
        <p:nvSpPr>
          <p:cNvPr id="58" name="violette Tippkarte"/>
          <p:cNvSpPr/>
          <p:nvPr/>
        </p:nvSpPr>
        <p:spPr>
          <a:xfrm>
            <a:off x="30289309" y="2066167"/>
            <a:ext cx="3743371" cy="3870251"/>
          </a:xfrm>
          <a:prstGeom prst="rect">
            <a:avLst/>
          </a:prstGeom>
          <a:solidFill>
            <a:schemeClr val="accent4">
              <a:lumMod val="20000"/>
              <a:lumOff val="80000"/>
            </a:schemeClr>
          </a:solidFill>
          <a:ln w="19050">
            <a:solidFill>
              <a:srgbClr val="9A57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solidFill>
                <a:schemeClr val="tx1"/>
              </a:solidFill>
            </a:endParaRPr>
          </a:p>
          <a:p>
            <a:pPr algn="ctr"/>
            <a:r>
              <a:rPr lang="de-DE" sz="1000" dirty="0" smtClean="0">
                <a:solidFill>
                  <a:schemeClr val="tx1"/>
                </a:solidFill>
              </a:rPr>
              <a:t>Hier </a:t>
            </a:r>
            <a:r>
              <a:rPr lang="de-DE" sz="1000" dirty="0">
                <a:solidFill>
                  <a:schemeClr val="tx1"/>
                </a:solidFill>
              </a:rPr>
              <a:t>könnte </a:t>
            </a:r>
            <a:r>
              <a:rPr lang="de-DE" sz="1000" dirty="0" smtClean="0">
                <a:solidFill>
                  <a:schemeClr val="tx1"/>
                </a:solidFill>
              </a:rPr>
              <a:t>beispielsweise eine </a:t>
            </a:r>
            <a:r>
              <a:rPr lang="de-DE" sz="1000" dirty="0">
                <a:solidFill>
                  <a:schemeClr val="tx1"/>
                </a:solidFill>
              </a:rPr>
              <a:t>Audioaufnahme in der Muttersprache eines Kindes eingefügt werden</a:t>
            </a:r>
            <a:r>
              <a:rPr lang="de-DE" sz="1000" dirty="0" smtClean="0">
                <a:solidFill>
                  <a:schemeClr val="tx1"/>
                </a:solidFill>
              </a:rPr>
              <a:t>.              </a:t>
            </a:r>
            <a:endParaRPr lang="de-DE" sz="1000" dirty="0">
              <a:solidFill>
                <a:schemeClr val="tx1"/>
              </a:solidFill>
            </a:endParaRPr>
          </a:p>
          <a:p>
            <a:endParaRPr lang="de-DE" dirty="0">
              <a:solidFill>
                <a:schemeClr val="tx1"/>
              </a:solidFill>
            </a:endParaRPr>
          </a:p>
          <a:p>
            <a:pPr algn="ctr"/>
            <a:endParaRPr lang="de-DE" dirty="0" smtClean="0">
              <a:solidFill>
                <a:schemeClr val="tx1"/>
              </a:solidFill>
            </a:endParaRPr>
          </a:p>
          <a:p>
            <a:pPr algn="ctr"/>
            <a:r>
              <a:rPr lang="de-DE" dirty="0" smtClean="0">
                <a:solidFill>
                  <a:schemeClr val="tx1"/>
                </a:solidFill>
              </a:rPr>
              <a:t>Listen </a:t>
            </a:r>
            <a:r>
              <a:rPr lang="de-DE" dirty="0" err="1">
                <a:solidFill>
                  <a:schemeClr val="tx1"/>
                </a:solidFill>
              </a:rPr>
              <a:t>to</a:t>
            </a:r>
            <a:r>
              <a:rPr lang="de-DE" dirty="0">
                <a:solidFill>
                  <a:schemeClr val="tx1"/>
                </a:solidFill>
              </a:rPr>
              <a:t> </a:t>
            </a:r>
            <a:r>
              <a:rPr lang="de-DE" dirty="0" err="1">
                <a:solidFill>
                  <a:schemeClr val="tx1"/>
                </a:solidFill>
              </a:rPr>
              <a:t>the</a:t>
            </a:r>
            <a:r>
              <a:rPr lang="de-DE" dirty="0">
                <a:solidFill>
                  <a:schemeClr val="tx1"/>
                </a:solidFill>
              </a:rPr>
              <a:t> </a:t>
            </a:r>
            <a:r>
              <a:rPr lang="de-DE" dirty="0" err="1" smtClean="0">
                <a:solidFill>
                  <a:schemeClr val="tx1"/>
                </a:solidFill>
              </a:rPr>
              <a:t>podcast</a:t>
            </a:r>
            <a:r>
              <a:rPr lang="de-DE" dirty="0" smtClean="0">
                <a:solidFill>
                  <a:schemeClr val="tx1"/>
                </a:solidFill>
              </a:rPr>
              <a:t>.</a:t>
            </a:r>
          </a:p>
          <a:p>
            <a:pPr algn="ctr"/>
            <a:r>
              <a:rPr lang="de-DE" sz="1000" dirty="0" err="1" smtClean="0">
                <a:solidFill>
                  <a:schemeClr val="tx1"/>
                </a:solidFill>
              </a:rPr>
              <a:t>announcer</a:t>
            </a:r>
            <a:r>
              <a:rPr lang="de-DE" sz="1000" dirty="0" smtClean="0">
                <a:solidFill>
                  <a:schemeClr val="tx1"/>
                </a:solidFill>
              </a:rPr>
              <a:t>: E. Llewellyn</a:t>
            </a:r>
          </a:p>
          <a:p>
            <a:pPr algn="ctr"/>
            <a:endParaRPr lang="de-DE" dirty="0">
              <a:solidFill>
                <a:schemeClr val="tx1"/>
              </a:solidFill>
            </a:endParaRPr>
          </a:p>
          <a:p>
            <a:pPr algn="ctr"/>
            <a:endParaRPr lang="de-DE" dirty="0">
              <a:solidFill>
                <a:schemeClr val="tx1"/>
              </a:solidFill>
            </a:endParaRPr>
          </a:p>
          <a:p>
            <a:pPr algn="ctr"/>
            <a:endParaRPr lang="de-DE" dirty="0" smtClean="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r>
              <a:rPr lang="de-DE" sz="1000" dirty="0" smtClean="0">
                <a:solidFill>
                  <a:schemeClr val="tx1"/>
                </a:solidFill>
              </a:rPr>
              <a:t>             </a:t>
            </a:r>
            <a:endParaRPr lang="de-DE" sz="1000" dirty="0">
              <a:solidFill>
                <a:schemeClr val="tx1"/>
              </a:solidFill>
            </a:endParaRPr>
          </a:p>
        </p:txBody>
      </p:sp>
      <p:sp>
        <p:nvSpPr>
          <p:cNvPr id="30" name="Textfeld 29"/>
          <p:cNvSpPr txBox="1"/>
          <p:nvPr/>
        </p:nvSpPr>
        <p:spPr>
          <a:xfrm>
            <a:off x="11237976" y="2231136"/>
            <a:ext cx="627095" cy="246221"/>
          </a:xfrm>
          <a:prstGeom prst="rect">
            <a:avLst/>
          </a:prstGeom>
          <a:noFill/>
        </p:spPr>
        <p:txBody>
          <a:bodyPr wrap="none" rtlCol="0">
            <a:spAutoFit/>
          </a:bodyPr>
          <a:lstStyle/>
          <a:p>
            <a:r>
              <a:rPr lang="de-DE" sz="1000" dirty="0"/>
              <a:t>EIN/AUS</a:t>
            </a:r>
          </a:p>
        </p:txBody>
      </p:sp>
      <p:sp>
        <p:nvSpPr>
          <p:cNvPr id="59" name="Textfeld 58"/>
          <p:cNvSpPr txBox="1"/>
          <p:nvPr/>
        </p:nvSpPr>
        <p:spPr>
          <a:xfrm>
            <a:off x="11279562" y="3346367"/>
            <a:ext cx="627095" cy="246221"/>
          </a:xfrm>
          <a:prstGeom prst="rect">
            <a:avLst/>
          </a:prstGeom>
          <a:noFill/>
        </p:spPr>
        <p:txBody>
          <a:bodyPr wrap="none" rtlCol="0">
            <a:spAutoFit/>
          </a:bodyPr>
          <a:lstStyle/>
          <a:p>
            <a:r>
              <a:rPr lang="de-DE" sz="1000" dirty="0"/>
              <a:t>EIN/AUS</a:t>
            </a:r>
          </a:p>
        </p:txBody>
      </p:sp>
      <p:sp>
        <p:nvSpPr>
          <p:cNvPr id="60" name="Textfeld 59"/>
          <p:cNvSpPr txBox="1"/>
          <p:nvPr/>
        </p:nvSpPr>
        <p:spPr>
          <a:xfrm>
            <a:off x="11286190" y="4517587"/>
            <a:ext cx="627095" cy="246221"/>
          </a:xfrm>
          <a:prstGeom prst="rect">
            <a:avLst/>
          </a:prstGeom>
          <a:noFill/>
        </p:spPr>
        <p:txBody>
          <a:bodyPr wrap="none" rtlCol="0">
            <a:spAutoFit/>
          </a:bodyPr>
          <a:lstStyle/>
          <a:p>
            <a:r>
              <a:rPr lang="de-DE" sz="1000" dirty="0"/>
              <a:t>EIN/AUS</a:t>
            </a:r>
          </a:p>
        </p:txBody>
      </p:sp>
      <p:sp>
        <p:nvSpPr>
          <p:cNvPr id="61" name="Textfeld 60"/>
          <p:cNvSpPr txBox="1"/>
          <p:nvPr/>
        </p:nvSpPr>
        <p:spPr>
          <a:xfrm>
            <a:off x="11286190" y="5621573"/>
            <a:ext cx="627095" cy="246221"/>
          </a:xfrm>
          <a:prstGeom prst="rect">
            <a:avLst/>
          </a:prstGeom>
          <a:noFill/>
        </p:spPr>
        <p:txBody>
          <a:bodyPr wrap="none" rtlCol="0">
            <a:spAutoFit/>
          </a:bodyPr>
          <a:lstStyle/>
          <a:p>
            <a:r>
              <a:rPr lang="de-DE" sz="1000" dirty="0"/>
              <a:t>EIN/AUS</a:t>
            </a:r>
          </a:p>
        </p:txBody>
      </p:sp>
      <p:sp>
        <p:nvSpPr>
          <p:cNvPr id="40" name="Wolkenförmige Legende 39"/>
          <p:cNvSpPr/>
          <p:nvPr/>
        </p:nvSpPr>
        <p:spPr>
          <a:xfrm>
            <a:off x="9314351" y="47605"/>
            <a:ext cx="2753284" cy="1312452"/>
          </a:xfrm>
          <a:prstGeom prst="cloudCallout">
            <a:avLst>
              <a:gd name="adj1" fmla="val -48936"/>
              <a:gd name="adj2" fmla="val 61801"/>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9531588" y="253561"/>
            <a:ext cx="2218333" cy="861774"/>
          </a:xfrm>
          <a:prstGeom prst="rect">
            <a:avLst/>
          </a:prstGeom>
          <a:noFill/>
        </p:spPr>
        <p:txBody>
          <a:bodyPr wrap="square" rtlCol="0">
            <a:spAutoFit/>
          </a:bodyPr>
          <a:lstStyle/>
          <a:p>
            <a:pPr algn="ctr"/>
            <a:r>
              <a:rPr lang="de-DE" sz="2500" b="1" dirty="0">
                <a:latin typeface="Comic Sans MS" panose="030F0702030302020204" pitchFamily="66" charset="0"/>
              </a:rPr>
              <a:t>Ich bräuchte einen Tipp!</a:t>
            </a:r>
          </a:p>
        </p:txBody>
      </p:sp>
      <p:sp>
        <p:nvSpPr>
          <p:cNvPr id="41" name="Textfeld 40"/>
          <p:cNvSpPr txBox="1"/>
          <p:nvPr/>
        </p:nvSpPr>
        <p:spPr>
          <a:xfrm>
            <a:off x="568124" y="5635351"/>
            <a:ext cx="2149948" cy="369332"/>
          </a:xfrm>
          <a:prstGeom prst="rect">
            <a:avLst/>
          </a:prstGeom>
          <a:noFill/>
        </p:spPr>
        <p:txBody>
          <a:bodyPr wrap="none" rtlCol="0">
            <a:spAutoFit/>
          </a:bodyPr>
          <a:lstStyle/>
          <a:p>
            <a:r>
              <a:rPr lang="de-DE" b="1" dirty="0">
                <a:latin typeface="Comic Sans MS" panose="030F0702030302020204" pitchFamily="66" charset="0"/>
              </a:rPr>
              <a:t>Notiere die Zahl.</a:t>
            </a:r>
          </a:p>
        </p:txBody>
      </p:sp>
      <p:sp>
        <p:nvSpPr>
          <p:cNvPr id="8" name="Textfeld 7"/>
          <p:cNvSpPr txBox="1"/>
          <p:nvPr/>
        </p:nvSpPr>
        <p:spPr>
          <a:xfrm>
            <a:off x="501015" y="1969937"/>
            <a:ext cx="3940510" cy="646331"/>
          </a:xfrm>
          <a:prstGeom prst="rect">
            <a:avLst/>
          </a:prstGeom>
          <a:noFill/>
        </p:spPr>
        <p:txBody>
          <a:bodyPr wrap="square" rtlCol="0">
            <a:spAutoFit/>
          </a:bodyPr>
          <a:lstStyle/>
          <a:p>
            <a:r>
              <a:rPr lang="de-DE" dirty="0"/>
              <a:t>Dort liegt die Schule der Kinder, nicht weit vom Versteck der Diebe entfernt.</a:t>
            </a:r>
          </a:p>
        </p:txBody>
      </p:sp>
      <p:sp>
        <p:nvSpPr>
          <p:cNvPr id="9" name="Pfeil nach rechts 8"/>
          <p:cNvSpPr/>
          <p:nvPr/>
        </p:nvSpPr>
        <p:spPr>
          <a:xfrm>
            <a:off x="629099" y="3045951"/>
            <a:ext cx="261043" cy="246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995975" y="2984764"/>
            <a:ext cx="3390628" cy="369332"/>
          </a:xfrm>
          <a:prstGeom prst="rect">
            <a:avLst/>
          </a:prstGeom>
          <a:noFill/>
        </p:spPr>
        <p:txBody>
          <a:bodyPr wrap="square" rtlCol="0">
            <a:spAutoFit/>
          </a:bodyPr>
          <a:lstStyle/>
          <a:p>
            <a:r>
              <a:rPr lang="de-DE" dirty="0"/>
              <a:t>Diercke Grundschulatlas, S. 16-17 </a:t>
            </a:r>
          </a:p>
        </p:txBody>
      </p:sp>
      <p:sp>
        <p:nvSpPr>
          <p:cNvPr id="11" name="Explosion 1 10"/>
          <p:cNvSpPr/>
          <p:nvPr/>
        </p:nvSpPr>
        <p:spPr>
          <a:xfrm>
            <a:off x="622580" y="3692550"/>
            <a:ext cx="274080" cy="32794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992026" y="3602803"/>
            <a:ext cx="3179882" cy="646331"/>
          </a:xfrm>
          <a:prstGeom prst="rect">
            <a:avLst/>
          </a:prstGeom>
          <a:noFill/>
        </p:spPr>
        <p:txBody>
          <a:bodyPr wrap="square" rtlCol="0">
            <a:spAutoFit/>
          </a:bodyPr>
          <a:lstStyle/>
          <a:p>
            <a:r>
              <a:rPr lang="de-DE" dirty="0"/>
              <a:t>Es ist der 2. Ort nördlich der größten Stadt in F4.</a:t>
            </a:r>
          </a:p>
        </p:txBody>
      </p:sp>
      <p:sp>
        <p:nvSpPr>
          <p:cNvPr id="13" name="Textfeld 12"/>
          <p:cNvSpPr txBox="1"/>
          <p:nvPr/>
        </p:nvSpPr>
        <p:spPr>
          <a:xfrm>
            <a:off x="612179" y="4420138"/>
            <a:ext cx="267561" cy="461665"/>
          </a:xfrm>
          <a:prstGeom prst="rect">
            <a:avLst/>
          </a:prstGeom>
          <a:noFill/>
        </p:spPr>
        <p:txBody>
          <a:bodyPr wrap="square" rtlCol="0">
            <a:spAutoFit/>
          </a:bodyPr>
          <a:lstStyle/>
          <a:p>
            <a:r>
              <a:rPr lang="de-DE" sz="2400" b="1" dirty="0">
                <a:solidFill>
                  <a:srgbClr val="0070C0"/>
                </a:solidFill>
              </a:rPr>
              <a:t>?</a:t>
            </a:r>
          </a:p>
        </p:txBody>
      </p:sp>
      <p:sp>
        <p:nvSpPr>
          <p:cNvPr id="14" name="Textfeld 13"/>
          <p:cNvSpPr txBox="1"/>
          <p:nvPr/>
        </p:nvSpPr>
        <p:spPr>
          <a:xfrm>
            <a:off x="999278" y="4287242"/>
            <a:ext cx="2928405" cy="923330"/>
          </a:xfrm>
          <a:prstGeom prst="rect">
            <a:avLst/>
          </a:prstGeom>
          <a:noFill/>
        </p:spPr>
        <p:txBody>
          <a:bodyPr wrap="square" rtlCol="0">
            <a:spAutoFit/>
          </a:bodyPr>
          <a:lstStyle/>
          <a:p>
            <a:r>
              <a:rPr lang="de-DE" dirty="0"/>
              <a:t>Wie oft kommt der Buchstabe </a:t>
            </a:r>
            <a:r>
              <a:rPr lang="de-DE" b="1" dirty="0"/>
              <a:t>r </a:t>
            </a:r>
            <a:r>
              <a:rPr lang="de-DE" dirty="0"/>
              <a:t>im Namen des Ortes vor?</a:t>
            </a:r>
          </a:p>
        </p:txBody>
      </p:sp>
      <p:sp>
        <p:nvSpPr>
          <p:cNvPr id="4" name="Textfeld 3"/>
          <p:cNvSpPr txBox="1"/>
          <p:nvPr/>
        </p:nvSpPr>
        <p:spPr>
          <a:xfrm>
            <a:off x="11465349" y="6414277"/>
            <a:ext cx="1233377" cy="276999"/>
          </a:xfrm>
          <a:prstGeom prst="rect">
            <a:avLst/>
          </a:prstGeom>
          <a:noFill/>
        </p:spPr>
        <p:txBody>
          <a:bodyPr wrap="square" rtlCol="0">
            <a:spAutoFit/>
          </a:bodyPr>
          <a:lstStyle/>
          <a:p>
            <a:r>
              <a:rPr lang="de-DE" sz="1200" dirty="0" smtClean="0"/>
              <a:t>CC-BY-SA</a:t>
            </a:r>
            <a:endParaRPr lang="de-DE" sz="1200" dirty="0"/>
          </a:p>
        </p:txBody>
      </p:sp>
      <p:pic>
        <p:nvPicPr>
          <p:cNvPr id="16" name="gelbe Tippkart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39084" y="1964479"/>
            <a:ext cx="3815961" cy="4219068"/>
          </a:xfrm>
          <a:prstGeom prst="rect">
            <a:avLst/>
          </a:prstGeom>
        </p:spPr>
      </p:pic>
      <p:sp>
        <p:nvSpPr>
          <p:cNvPr id="78" name="Interaktive Schaltfläche: Anpassen 77">
            <a:hlinkClick r:id="" action="ppaction://noaction" highlightClick="1"/>
          </p:cNvPr>
          <p:cNvSpPr/>
          <p:nvPr/>
        </p:nvSpPr>
        <p:spPr>
          <a:xfrm>
            <a:off x="365650" y="1032412"/>
            <a:ext cx="1385176" cy="566181"/>
          </a:xfrm>
          <a:prstGeom prst="actionButtonBlank">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Interaktive Schaltfläche: Anpassen 78">
            <a:hlinkClick r:id="" action="ppaction://noaction" highlightClick="1"/>
          </p:cNvPr>
          <p:cNvSpPr/>
          <p:nvPr/>
        </p:nvSpPr>
        <p:spPr>
          <a:xfrm>
            <a:off x="1856149" y="1032412"/>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Textfeld 79"/>
          <p:cNvSpPr txBox="1"/>
          <p:nvPr/>
        </p:nvSpPr>
        <p:spPr>
          <a:xfrm flipH="1">
            <a:off x="413741" y="1125523"/>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1. Zahl</a:t>
            </a:r>
          </a:p>
        </p:txBody>
      </p:sp>
      <p:sp>
        <p:nvSpPr>
          <p:cNvPr id="81" name="Textfeld 80"/>
          <p:cNvSpPr txBox="1"/>
          <p:nvPr/>
        </p:nvSpPr>
        <p:spPr>
          <a:xfrm flipH="1">
            <a:off x="1846265" y="1125523"/>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2. Zahl</a:t>
            </a:r>
          </a:p>
        </p:txBody>
      </p:sp>
      <p:sp>
        <p:nvSpPr>
          <p:cNvPr id="82" name="Interaktive Schaltfläche: Anpassen 81">
            <a:hlinkClick r:id="" action="ppaction://noaction" highlightClick="1"/>
          </p:cNvPr>
          <p:cNvSpPr/>
          <p:nvPr/>
        </p:nvSpPr>
        <p:spPr>
          <a:xfrm>
            <a:off x="3283084" y="1032412"/>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Interaktive Schaltfläche: Anpassen 82">
            <a:hlinkClick r:id="" action="ppaction://noaction" highlightClick="1"/>
          </p:cNvPr>
          <p:cNvSpPr/>
          <p:nvPr/>
        </p:nvSpPr>
        <p:spPr>
          <a:xfrm>
            <a:off x="4696077" y="1039286"/>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Interaktive Schaltfläche: Anpassen 83">
            <a:hlinkClick r:id="" action="ppaction://noaction" highlightClick="1"/>
          </p:cNvPr>
          <p:cNvSpPr/>
          <p:nvPr/>
        </p:nvSpPr>
        <p:spPr>
          <a:xfrm>
            <a:off x="6117799" y="1039286"/>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Interaktive Schaltfläche: Anpassen 84">
            <a:hlinkClick r:id="" action="ppaction://noaction" highlightClick="1"/>
          </p:cNvPr>
          <p:cNvSpPr/>
          <p:nvPr/>
        </p:nvSpPr>
        <p:spPr>
          <a:xfrm>
            <a:off x="7525059" y="1047608"/>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Textfeld 85"/>
          <p:cNvSpPr txBox="1"/>
          <p:nvPr/>
        </p:nvSpPr>
        <p:spPr>
          <a:xfrm flipH="1">
            <a:off x="3263409" y="1123962"/>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3. Zahl</a:t>
            </a:r>
          </a:p>
        </p:txBody>
      </p:sp>
      <p:sp>
        <p:nvSpPr>
          <p:cNvPr id="87" name="Textfeld 86"/>
          <p:cNvSpPr txBox="1"/>
          <p:nvPr/>
        </p:nvSpPr>
        <p:spPr>
          <a:xfrm flipH="1">
            <a:off x="4666928" y="1139158"/>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4. Zahl</a:t>
            </a:r>
          </a:p>
        </p:txBody>
      </p:sp>
      <p:sp>
        <p:nvSpPr>
          <p:cNvPr id="88" name="Textfeld 87"/>
          <p:cNvSpPr txBox="1"/>
          <p:nvPr/>
        </p:nvSpPr>
        <p:spPr>
          <a:xfrm flipH="1">
            <a:off x="6099915" y="1135360"/>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5. Zahl</a:t>
            </a:r>
          </a:p>
        </p:txBody>
      </p:sp>
      <p:sp>
        <p:nvSpPr>
          <p:cNvPr id="89" name="Textfeld 88"/>
          <p:cNvSpPr txBox="1"/>
          <p:nvPr/>
        </p:nvSpPr>
        <p:spPr>
          <a:xfrm flipH="1">
            <a:off x="7499330" y="1146326"/>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6. Zahl</a:t>
            </a:r>
          </a:p>
        </p:txBody>
      </p:sp>
      <p:pic>
        <p:nvPicPr>
          <p:cNvPr id="3" name="Englisch">
            <a:hlinkClick r:id="" action="ppaction://media"/>
            <a:extLst>
              <a:ext uri="{FF2B5EF4-FFF2-40B4-BE49-F238E27FC236}">
                <a16:creationId xmlns:a16="http://schemas.microsoft.com/office/drawing/2014/main" id="{85291D0E-B507-440B-A123-1CE34F6A1D3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742048" y="4451105"/>
            <a:ext cx="379183" cy="379183"/>
          </a:xfrm>
          <a:prstGeom prst="rect">
            <a:avLst/>
          </a:prstGeom>
        </p:spPr>
      </p:pic>
    </p:spTree>
    <p:extLst>
      <p:ext uri="{BB962C8B-B14F-4D97-AF65-F5344CB8AC3E}">
        <p14:creationId xmlns:p14="http://schemas.microsoft.com/office/powerpoint/2010/main" val="20860779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1.25E-6 -1.85185E-6 L -0.66419 -0.00879 " pathEditMode="relative" rAng="0" ptsTypes="AA">
                                      <p:cBhvr>
                                        <p:cTn id="6" dur="2000" fill="hold"/>
                                        <p:tgtEl>
                                          <p:spTgt spid="54"/>
                                        </p:tgtEl>
                                        <p:attrNameLst>
                                          <p:attrName>ppt_x</p:attrName>
                                          <p:attrName>ppt_y</p:attrName>
                                        </p:attrNameLst>
                                      </p:cBhvr>
                                      <p:rCtr x="-33216" y="-44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1.25E-6 -1.85185E-6 L 0.25 -1.85185E-6 " pathEditMode="relative" rAng="0" ptsTypes="AA">
                                      <p:cBhvr>
                                        <p:cTn id="10" dur="2000" fill="hold"/>
                                        <p:tgtEl>
                                          <p:spTgt spid="54"/>
                                        </p:tgtEl>
                                        <p:attrNameLst>
                                          <p:attrName>ppt_x</p:attrName>
                                          <p:attrName>ppt_y</p:attrName>
                                        </p:attrNameLst>
                                      </p:cBhvr>
                                      <p:rCtr x="12500" y="0"/>
                                    </p:animMotion>
                                  </p:childTnLst>
                                </p:cTn>
                              </p:par>
                            </p:childTnLst>
                          </p:cTn>
                        </p:par>
                      </p:childTnLst>
                    </p:cTn>
                  </p:par>
                </p:childTnLst>
              </p:cTn>
              <p:nextCondLst>
                <p:cond evt="onClick" delay="0">
                  <p:tgtEl>
                    <p:spTgt spid="36"/>
                  </p:tgtEl>
                </p:cond>
              </p:nextCondLst>
            </p:seq>
            <p:seq concurrent="1" nextAc="seek">
              <p:cTn id="11" restart="whenNotActive" fill="hold" evtFilter="cancelBubble" nodeType="interactiveSeq">
                <p:stCondLst>
                  <p:cond evt="onClick" delay="0">
                    <p:tgtEl>
                      <p:spTgt spid="45"/>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grpId="0" nodeType="clickEffect">
                                  <p:stCondLst>
                                    <p:cond delay="0"/>
                                  </p:stCondLst>
                                  <p:childTnLst>
                                    <p:animMotion origin="layout" path="M -0.98763 -0.01898 L -1.61992 -0.00995 " pathEditMode="relative" rAng="0" ptsTypes="AA">
                                      <p:cBhvr>
                                        <p:cTn id="15" dur="2000" fill="hold"/>
                                        <p:tgtEl>
                                          <p:spTgt spid="57"/>
                                        </p:tgtEl>
                                        <p:attrNameLst>
                                          <p:attrName>ppt_x</p:attrName>
                                          <p:attrName>ppt_y</p:attrName>
                                        </p:attrNameLst>
                                      </p:cBhvr>
                                      <p:rCtr x="-31615" y="44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grpId="1" nodeType="clickEffect">
                                  <p:stCondLst>
                                    <p:cond delay="0"/>
                                  </p:stCondLst>
                                  <p:childTnLst>
                                    <p:animMotion origin="layout" path="M 2.29167E-6 -3.33333E-6 L 0.25 -3.33333E-6 " pathEditMode="relative" rAng="0" ptsTypes="AA">
                                      <p:cBhvr>
                                        <p:cTn id="19" dur="2000" fill="hold"/>
                                        <p:tgtEl>
                                          <p:spTgt spid="57"/>
                                        </p:tgtEl>
                                        <p:attrNameLst>
                                          <p:attrName>ppt_x</p:attrName>
                                          <p:attrName>ppt_y</p:attrName>
                                        </p:attrNameLst>
                                      </p:cBhvr>
                                      <p:rCtr x="12500" y="0"/>
                                    </p:animMotion>
                                  </p:childTnLst>
                                </p:cTn>
                              </p:par>
                            </p:childTnLst>
                          </p:cTn>
                        </p:par>
                      </p:childTnLst>
                    </p:cTn>
                  </p:par>
                </p:childTnLst>
              </p:cTn>
              <p:nextCondLst>
                <p:cond evt="onClick" delay="0">
                  <p:tgtEl>
                    <p:spTgt spid="45"/>
                  </p:tgtEl>
                </p:cond>
              </p:nextCondLst>
            </p:seq>
            <p:seq concurrent="1" nextAc="seek">
              <p:cTn id="20" restart="whenNotActive" fill="hold" evtFilter="cancelBubble" nodeType="interactiveSeq">
                <p:stCondLst>
                  <p:cond evt="onClick" delay="0">
                    <p:tgtEl>
                      <p:spTgt spid="46"/>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grpId="0" nodeType="withEffect">
                                  <p:stCondLst>
                                    <p:cond delay="0"/>
                                  </p:stCondLst>
                                  <p:childTnLst>
                                    <p:animMotion origin="layout" path="M -6.25E-7 -3.33333E-6 L -2.09648 -0.02477 " pathEditMode="relative" rAng="0" ptsTypes="AA">
                                      <p:cBhvr>
                                        <p:cTn id="24" dur="2000" fill="hold"/>
                                        <p:tgtEl>
                                          <p:spTgt spid="58"/>
                                        </p:tgtEl>
                                        <p:attrNameLst>
                                          <p:attrName>ppt_x</p:attrName>
                                          <p:attrName>ppt_y</p:attrName>
                                        </p:attrNameLst>
                                      </p:cBhvr>
                                      <p:rCtr x="-104831" y="-1250"/>
                                    </p:animMotion>
                                  </p:childTnLst>
                                </p:cTn>
                              </p:par>
                              <p:par>
                                <p:cTn id="25" presetID="35" presetClass="path" presetSubtype="0" accel="50000" decel="50000" fill="hold" nodeType="withEffect">
                                  <p:stCondLst>
                                    <p:cond delay="300"/>
                                  </p:stCondLst>
                                  <p:childTnLst>
                                    <p:animMotion origin="layout" path="M -1.51211 0.00069 L -2.16563 0.00069 " pathEditMode="relative" rAng="0" ptsTypes="AA">
                                      <p:cBhvr>
                                        <p:cTn id="26" dur="2000" fill="hold"/>
                                        <p:tgtEl>
                                          <p:spTgt spid="3"/>
                                        </p:tgtEl>
                                        <p:attrNameLst>
                                          <p:attrName>ppt_x</p:attrName>
                                          <p:attrName>ppt_y</p:attrName>
                                        </p:attrNameLst>
                                      </p:cBhvr>
                                      <p:rCtr x="-32682" y="0"/>
                                    </p:animMotion>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grpId="1" nodeType="clickEffect">
                                  <p:stCondLst>
                                    <p:cond delay="0"/>
                                  </p:stCondLst>
                                  <p:childTnLst>
                                    <p:animMotion origin="layout" path="M -6.25E-7 -3.33333E-6 L 0.25 -3.33333E-6 " pathEditMode="relative" rAng="0" ptsTypes="AA">
                                      <p:cBhvr>
                                        <p:cTn id="30" dur="2000" fill="hold"/>
                                        <p:tgtEl>
                                          <p:spTgt spid="58"/>
                                        </p:tgtEl>
                                        <p:attrNameLst>
                                          <p:attrName>ppt_x</p:attrName>
                                          <p:attrName>ppt_y</p:attrName>
                                        </p:attrNameLst>
                                      </p:cBhvr>
                                      <p:rCtr x="12500" y="0"/>
                                    </p:animMotion>
                                  </p:childTnLst>
                                </p:cTn>
                              </p:par>
                              <p:par>
                                <p:cTn id="31" presetID="63" presetClass="path" presetSubtype="0" accel="50000" decel="50000" fill="hold" nodeType="withEffect">
                                  <p:stCondLst>
                                    <p:cond delay="0"/>
                                  </p:stCondLst>
                                  <p:childTnLst>
                                    <p:animMotion origin="layout" path="M 0 0 L 0.25 0 E" pathEditMode="relative" ptsTypes="">
                                      <p:cBhvr>
                                        <p:cTn id="32" dur="2000" fill="hold"/>
                                        <p:tgtEl>
                                          <p:spTgt spid="3"/>
                                        </p:tgtEl>
                                        <p:attrNameLst>
                                          <p:attrName>ppt_x</p:attrName>
                                          <p:attrName>ppt_y</p:attrName>
                                        </p:attrNameLst>
                                      </p:cBhvr>
                                    </p:animMotion>
                                  </p:childTnLst>
                                </p:cTn>
                              </p:par>
                            </p:childTnLst>
                          </p:cTn>
                        </p:par>
                      </p:childTnLst>
                    </p:cTn>
                  </p:par>
                </p:childTnLst>
              </p:cTn>
              <p:nextCondLst>
                <p:cond evt="onClick" delay="0">
                  <p:tgtEl>
                    <p:spTgt spid="46"/>
                  </p:tgtEl>
                </p:cond>
              </p:nextCondLst>
            </p:seq>
            <p:seq concurrent="1" nextAc="seek">
              <p:cTn id="33" restart="whenNotActive" fill="hold" evtFilter="cancelBubble" nodeType="interactiveSeq">
                <p:stCondLst>
                  <p:cond evt="onClick" delay="0">
                    <p:tgtEl>
                      <p:spTgt spid="44"/>
                    </p:tgtEl>
                  </p:cond>
                </p:stCondLst>
                <p:endSync evt="end" delay="0">
                  <p:rtn val="all"/>
                </p:endSync>
                <p:childTnLst>
                  <p:par>
                    <p:cTn id="34" fill="hold">
                      <p:stCondLst>
                        <p:cond delay="indefinite"/>
                      </p:stCondLst>
                      <p:childTnLst>
                        <p:par>
                          <p:cTn id="35" fill="hold">
                            <p:stCondLst>
                              <p:cond delay="0"/>
                            </p:stCondLst>
                            <p:childTnLst>
                              <p:par>
                                <p:cTn id="36" presetID="35" presetClass="path" presetSubtype="0" accel="50000" decel="50000" fill="hold" nodeType="clickEffect">
                                  <p:stCondLst>
                                    <p:cond delay="0"/>
                                  </p:stCondLst>
                                  <p:childTnLst>
                                    <p:animMotion origin="layout" path="M 4.16667E-7 -1.48148E-6 L -1.1388 -0.01829 " pathEditMode="relative" rAng="0" ptsTypes="AA">
                                      <p:cBhvr>
                                        <p:cTn id="37" dur="2000" fill="hold"/>
                                        <p:tgtEl>
                                          <p:spTgt spid="16"/>
                                        </p:tgtEl>
                                        <p:attrNameLst>
                                          <p:attrName>ppt_x</p:attrName>
                                          <p:attrName>ppt_y</p:attrName>
                                        </p:attrNameLst>
                                      </p:cBhvr>
                                      <p:rCtr x="-56940" y="-926"/>
                                    </p:animMotion>
                                  </p:childTnLst>
                                </p:cTn>
                              </p:par>
                            </p:childTnLst>
                          </p:cTn>
                        </p:par>
                      </p:childTnLst>
                    </p:cTn>
                  </p:par>
                  <p:par>
                    <p:cTn id="38" fill="hold">
                      <p:stCondLst>
                        <p:cond delay="indefinite"/>
                      </p:stCondLst>
                      <p:childTnLst>
                        <p:par>
                          <p:cTn id="39" fill="hold">
                            <p:stCondLst>
                              <p:cond delay="0"/>
                            </p:stCondLst>
                            <p:childTnLst>
                              <p:par>
                                <p:cTn id="40" presetID="63" presetClass="path" presetSubtype="0" accel="50000" decel="50000" fill="hold" nodeType="clickEffect">
                                  <p:stCondLst>
                                    <p:cond delay="0"/>
                                  </p:stCondLst>
                                  <p:childTnLst>
                                    <p:animMotion origin="layout" path="M 4.16667E-7 -1.48148E-6 L 0.25 -1.48148E-6 " pathEditMode="relative" rAng="0" ptsTypes="AA">
                                      <p:cBhvr>
                                        <p:cTn id="41" dur="2000" fill="hold"/>
                                        <p:tgtEl>
                                          <p:spTgt spid="16"/>
                                        </p:tgtEl>
                                        <p:attrNameLst>
                                          <p:attrName>ppt_x</p:attrName>
                                          <p:attrName>ppt_y</p:attrName>
                                        </p:attrNameLst>
                                      </p:cBhvr>
                                      <p:rCtr x="12500" y="0"/>
                                    </p:animMotion>
                                  </p:childTnLst>
                                </p:cTn>
                              </p:par>
                            </p:childTnLst>
                          </p:cTn>
                        </p:par>
                      </p:childTnLst>
                    </p:cTn>
                  </p:par>
                </p:childTnLst>
              </p:cTn>
              <p:nextCondLst>
                <p:cond evt="onClick" delay="0">
                  <p:tgtEl>
                    <p:spTgt spid="44"/>
                  </p:tgtEl>
                </p:cond>
              </p:nextCondLst>
            </p:seq>
            <p:audio>
              <p:cMediaNode vol="32653">
                <p:cTn id="42" fill="hold" display="0">
                  <p:stCondLst>
                    <p:cond delay="indefinite"/>
                  </p:stCondLst>
                  <p:endCondLst>
                    <p:cond evt="onStopAudio" delay="0">
                      <p:tgtEl>
                        <p:sldTgt/>
                      </p:tgtEl>
                    </p:cond>
                  </p:endCondLst>
                </p:cTn>
                <p:tgtEl>
                  <p:spTgt spid="3"/>
                </p:tgtEl>
              </p:cMediaNode>
            </p:audio>
          </p:childTnLst>
        </p:cTn>
      </p:par>
    </p:tnLst>
    <p:bldLst>
      <p:bldP spid="54" grpId="0" animBg="1"/>
      <p:bldP spid="54" grpId="1" animBg="1"/>
      <p:bldP spid="57" grpId="0" animBg="1"/>
      <p:bldP spid="57" grpId="1" animBg="1"/>
      <p:bldP spid="58" grpId="0" animBg="1"/>
      <p:bldP spid="5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hteck 41"/>
          <p:cNvSpPr/>
          <p:nvPr/>
        </p:nvSpPr>
        <p:spPr>
          <a:xfrm>
            <a:off x="9151217" y="222"/>
            <a:ext cx="303605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violette Taste"/>
          <p:cNvSpPr/>
          <p:nvPr/>
        </p:nvSpPr>
        <p:spPr>
          <a:xfrm>
            <a:off x="11134161" y="5243271"/>
            <a:ext cx="917898" cy="369158"/>
          </a:xfrm>
          <a:prstGeom prst="ellipse">
            <a:avLst/>
          </a:prstGeom>
          <a:solidFill>
            <a:srgbClr val="9A57C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grüne Taste"/>
          <p:cNvSpPr/>
          <p:nvPr/>
        </p:nvSpPr>
        <p:spPr>
          <a:xfrm>
            <a:off x="11117586" y="4094768"/>
            <a:ext cx="917898" cy="402718"/>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gelbe Taste"/>
          <p:cNvSpPr/>
          <p:nvPr/>
        </p:nvSpPr>
        <p:spPr>
          <a:xfrm>
            <a:off x="11111021" y="2904216"/>
            <a:ext cx="917898" cy="402718"/>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ote Taste"/>
          <p:cNvSpPr/>
          <p:nvPr/>
        </p:nvSpPr>
        <p:spPr>
          <a:xfrm>
            <a:off x="11117586" y="1809365"/>
            <a:ext cx="917898" cy="402718"/>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1" y="6"/>
            <a:ext cx="9155949" cy="6858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p:cNvSpPr txBox="1"/>
          <p:nvPr/>
        </p:nvSpPr>
        <p:spPr>
          <a:xfrm flipH="1">
            <a:off x="9270520" y="1698939"/>
            <a:ext cx="1722097" cy="646331"/>
          </a:xfrm>
          <a:prstGeom prst="rect">
            <a:avLst/>
          </a:prstGeom>
          <a:noFill/>
        </p:spPr>
        <p:txBody>
          <a:bodyPr wrap="square" rtlCol="0">
            <a:spAutoFit/>
          </a:bodyPr>
          <a:lstStyle/>
          <a:p>
            <a:r>
              <a:rPr lang="de-DE" b="1" dirty="0">
                <a:latin typeface="Comic Sans MS" panose="030F0702030302020204" pitchFamily="66" charset="0"/>
              </a:rPr>
              <a:t>mit Zahlen oder Rastern</a:t>
            </a:r>
          </a:p>
        </p:txBody>
      </p:sp>
      <p:sp>
        <p:nvSpPr>
          <p:cNvPr id="33" name="Textfeld 32"/>
          <p:cNvSpPr txBox="1"/>
          <p:nvPr/>
        </p:nvSpPr>
        <p:spPr>
          <a:xfrm flipH="1">
            <a:off x="9277903" y="2756304"/>
            <a:ext cx="1941012" cy="646331"/>
          </a:xfrm>
          <a:prstGeom prst="rect">
            <a:avLst/>
          </a:prstGeom>
          <a:noFill/>
        </p:spPr>
        <p:txBody>
          <a:bodyPr wrap="square" rtlCol="0">
            <a:spAutoFit/>
          </a:bodyPr>
          <a:lstStyle/>
          <a:p>
            <a:r>
              <a:rPr lang="de-DE" b="1" dirty="0">
                <a:latin typeface="Comic Sans MS" panose="030F0702030302020204" pitchFamily="66" charset="0"/>
              </a:rPr>
              <a:t>mit Skizzen oder Bildern</a:t>
            </a:r>
          </a:p>
        </p:txBody>
      </p:sp>
      <p:sp>
        <p:nvSpPr>
          <p:cNvPr id="34" name="Textfeld 33"/>
          <p:cNvSpPr txBox="1"/>
          <p:nvPr/>
        </p:nvSpPr>
        <p:spPr>
          <a:xfrm flipH="1">
            <a:off x="9277903" y="3955306"/>
            <a:ext cx="1996181" cy="646331"/>
          </a:xfrm>
          <a:prstGeom prst="rect">
            <a:avLst/>
          </a:prstGeom>
          <a:noFill/>
        </p:spPr>
        <p:txBody>
          <a:bodyPr wrap="square" rtlCol="0">
            <a:spAutoFit/>
          </a:bodyPr>
          <a:lstStyle/>
          <a:p>
            <a:r>
              <a:rPr lang="de-DE" b="1" dirty="0">
                <a:latin typeface="Comic Sans MS" panose="030F0702030302020204" pitchFamily="66" charset="0"/>
              </a:rPr>
              <a:t>zum Bewegen oder Ertasten</a:t>
            </a:r>
          </a:p>
        </p:txBody>
      </p:sp>
      <p:sp>
        <p:nvSpPr>
          <p:cNvPr id="35" name="Textfeld 34"/>
          <p:cNvSpPr txBox="1"/>
          <p:nvPr/>
        </p:nvSpPr>
        <p:spPr>
          <a:xfrm flipH="1">
            <a:off x="9277903" y="5066134"/>
            <a:ext cx="1734305" cy="646331"/>
          </a:xfrm>
          <a:prstGeom prst="rect">
            <a:avLst/>
          </a:prstGeom>
          <a:noFill/>
        </p:spPr>
        <p:txBody>
          <a:bodyPr wrap="square" rtlCol="0">
            <a:spAutoFit/>
          </a:bodyPr>
          <a:lstStyle/>
          <a:p>
            <a:r>
              <a:rPr lang="de-DE" b="1" dirty="0">
                <a:latin typeface="Comic Sans MS" panose="030F0702030302020204" pitchFamily="66" charset="0"/>
              </a:rPr>
              <a:t>zum Lesen oder Hören</a:t>
            </a:r>
          </a:p>
        </p:txBody>
      </p:sp>
      <p:sp>
        <p:nvSpPr>
          <p:cNvPr id="48" name="Interaktive Schaltfläche: Zurück oder Vorherige(r) 47">
            <a:hlinkClick r:id="" action="ppaction://hlinkshowjump?jump=previousslide" highlightClick="1"/>
          </p:cNvPr>
          <p:cNvSpPr/>
          <p:nvPr/>
        </p:nvSpPr>
        <p:spPr>
          <a:xfrm>
            <a:off x="9875234" y="6218371"/>
            <a:ext cx="512668" cy="500360"/>
          </a:xfrm>
          <a:prstGeom prst="actionButtonBackPrevious">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Interaktive Schaltfläche: Nächste(r) oder Weiter 46">
            <a:hlinkClick r:id="" action="ppaction://hlinkshowjump?jump=nextslide" highlightClick="1"/>
          </p:cNvPr>
          <p:cNvSpPr/>
          <p:nvPr/>
        </p:nvSpPr>
        <p:spPr>
          <a:xfrm>
            <a:off x="10883981" y="6218371"/>
            <a:ext cx="500360" cy="500360"/>
          </a:xfrm>
          <a:prstGeom prst="actionButtonForwardNext">
            <a:avLst/>
          </a:prstGeom>
          <a:solidFill>
            <a:schemeClr val="accent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348642" y="1731350"/>
            <a:ext cx="8438196" cy="451138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465821" y="1868951"/>
            <a:ext cx="4063529" cy="420499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ote Tippkarte"/>
          <p:cNvSpPr/>
          <p:nvPr/>
        </p:nvSpPr>
        <p:spPr>
          <a:xfrm>
            <a:off x="12825735" y="1990842"/>
            <a:ext cx="3743371" cy="3870251"/>
          </a:xfrm>
          <a:prstGeom prst="rect">
            <a:avLst/>
          </a:prstGeom>
          <a:solidFill>
            <a:schemeClr val="accent4">
              <a:lumMod val="20000"/>
              <a:lumOff val="8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Im Planquadrat F3 findest du die Zuflüsse. </a:t>
            </a:r>
          </a:p>
        </p:txBody>
      </p:sp>
      <p:sp>
        <p:nvSpPr>
          <p:cNvPr id="57" name="grüne Tippkarte"/>
          <p:cNvSpPr/>
          <p:nvPr/>
        </p:nvSpPr>
        <p:spPr>
          <a:xfrm>
            <a:off x="24476343" y="2066167"/>
            <a:ext cx="3743371" cy="3870251"/>
          </a:xfrm>
          <a:prstGeom prst="rect">
            <a:avLst/>
          </a:prstGeom>
          <a:solidFill>
            <a:schemeClr val="accent4">
              <a:lumMod val="20000"/>
              <a:lumOff val="8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Spure den Fluss und seine Zuflüsse im Planquadrat F3 mit dem Finger nach. </a:t>
            </a:r>
          </a:p>
        </p:txBody>
      </p:sp>
      <p:sp>
        <p:nvSpPr>
          <p:cNvPr id="58" name="violette Tippkarte"/>
          <p:cNvSpPr/>
          <p:nvPr/>
        </p:nvSpPr>
        <p:spPr>
          <a:xfrm>
            <a:off x="30289309" y="2066166"/>
            <a:ext cx="3743371" cy="3870251"/>
          </a:xfrm>
          <a:prstGeom prst="rect">
            <a:avLst/>
          </a:prstGeom>
          <a:solidFill>
            <a:schemeClr val="accent4">
              <a:lumMod val="20000"/>
              <a:lumOff val="80000"/>
            </a:schemeClr>
          </a:solidFill>
          <a:ln w="19050">
            <a:solidFill>
              <a:srgbClr val="9A57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Audioaufnahme: Beschreibung der Zuflüsse des Mains bis </a:t>
            </a:r>
            <a:r>
              <a:rPr lang="de-DE" dirty="0" smtClean="0">
                <a:solidFill>
                  <a:schemeClr val="tx1"/>
                </a:solidFill>
              </a:rPr>
              <a:t>Bamberg</a:t>
            </a:r>
          </a:p>
          <a:p>
            <a:pPr algn="ctr"/>
            <a:r>
              <a:rPr lang="de-DE" sz="1000" smtClean="0">
                <a:solidFill>
                  <a:schemeClr val="tx1"/>
                </a:solidFill>
              </a:rPr>
              <a:t>Sprecherin: </a:t>
            </a:r>
            <a:r>
              <a:rPr lang="de-DE" sz="1000" dirty="0" smtClean="0">
                <a:solidFill>
                  <a:schemeClr val="tx1"/>
                </a:solidFill>
              </a:rPr>
              <a:t>V. Schenk</a:t>
            </a:r>
            <a:endParaRPr lang="de-DE" sz="1000" dirty="0">
              <a:solidFill>
                <a:schemeClr val="tx1"/>
              </a:solidFill>
            </a:endParaRPr>
          </a:p>
        </p:txBody>
      </p:sp>
      <p:sp>
        <p:nvSpPr>
          <p:cNvPr id="30" name="Textfeld 29"/>
          <p:cNvSpPr txBox="1"/>
          <p:nvPr/>
        </p:nvSpPr>
        <p:spPr>
          <a:xfrm>
            <a:off x="11237976" y="2231136"/>
            <a:ext cx="627095" cy="246221"/>
          </a:xfrm>
          <a:prstGeom prst="rect">
            <a:avLst/>
          </a:prstGeom>
          <a:noFill/>
        </p:spPr>
        <p:txBody>
          <a:bodyPr wrap="none" rtlCol="0">
            <a:spAutoFit/>
          </a:bodyPr>
          <a:lstStyle/>
          <a:p>
            <a:r>
              <a:rPr lang="de-DE" sz="1000" dirty="0"/>
              <a:t>EIN/AUS</a:t>
            </a:r>
          </a:p>
        </p:txBody>
      </p:sp>
      <p:sp>
        <p:nvSpPr>
          <p:cNvPr id="59" name="Textfeld 58"/>
          <p:cNvSpPr txBox="1"/>
          <p:nvPr/>
        </p:nvSpPr>
        <p:spPr>
          <a:xfrm>
            <a:off x="11279562" y="3346367"/>
            <a:ext cx="627095" cy="246221"/>
          </a:xfrm>
          <a:prstGeom prst="rect">
            <a:avLst/>
          </a:prstGeom>
          <a:noFill/>
        </p:spPr>
        <p:txBody>
          <a:bodyPr wrap="none" rtlCol="0">
            <a:spAutoFit/>
          </a:bodyPr>
          <a:lstStyle/>
          <a:p>
            <a:r>
              <a:rPr lang="de-DE" sz="1000" dirty="0"/>
              <a:t>EIN/AUS</a:t>
            </a:r>
          </a:p>
        </p:txBody>
      </p:sp>
      <p:sp>
        <p:nvSpPr>
          <p:cNvPr id="60" name="Textfeld 59"/>
          <p:cNvSpPr txBox="1"/>
          <p:nvPr/>
        </p:nvSpPr>
        <p:spPr>
          <a:xfrm>
            <a:off x="11286190" y="4517587"/>
            <a:ext cx="627095" cy="246221"/>
          </a:xfrm>
          <a:prstGeom prst="rect">
            <a:avLst/>
          </a:prstGeom>
          <a:noFill/>
        </p:spPr>
        <p:txBody>
          <a:bodyPr wrap="none" rtlCol="0">
            <a:spAutoFit/>
          </a:bodyPr>
          <a:lstStyle/>
          <a:p>
            <a:r>
              <a:rPr lang="de-DE" sz="1000" dirty="0"/>
              <a:t>EIN/AUS</a:t>
            </a:r>
          </a:p>
        </p:txBody>
      </p:sp>
      <p:sp>
        <p:nvSpPr>
          <p:cNvPr id="61" name="Textfeld 60"/>
          <p:cNvSpPr txBox="1"/>
          <p:nvPr/>
        </p:nvSpPr>
        <p:spPr>
          <a:xfrm>
            <a:off x="11286190" y="5621573"/>
            <a:ext cx="627095" cy="246221"/>
          </a:xfrm>
          <a:prstGeom prst="rect">
            <a:avLst/>
          </a:prstGeom>
          <a:noFill/>
        </p:spPr>
        <p:txBody>
          <a:bodyPr wrap="none" rtlCol="0">
            <a:spAutoFit/>
          </a:bodyPr>
          <a:lstStyle/>
          <a:p>
            <a:r>
              <a:rPr lang="de-DE" sz="1000" dirty="0"/>
              <a:t>EIN/AUS</a:t>
            </a:r>
          </a:p>
        </p:txBody>
      </p:sp>
      <p:sp>
        <p:nvSpPr>
          <p:cNvPr id="40" name="Wolkenförmige Legende 39"/>
          <p:cNvSpPr/>
          <p:nvPr/>
        </p:nvSpPr>
        <p:spPr>
          <a:xfrm>
            <a:off x="9314351" y="47605"/>
            <a:ext cx="2753284" cy="1312452"/>
          </a:xfrm>
          <a:prstGeom prst="cloudCallout">
            <a:avLst>
              <a:gd name="adj1" fmla="val -48936"/>
              <a:gd name="adj2" fmla="val 61801"/>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9531588" y="253561"/>
            <a:ext cx="2218333" cy="861774"/>
          </a:xfrm>
          <a:prstGeom prst="rect">
            <a:avLst/>
          </a:prstGeom>
          <a:noFill/>
        </p:spPr>
        <p:txBody>
          <a:bodyPr wrap="square" rtlCol="0">
            <a:spAutoFit/>
          </a:bodyPr>
          <a:lstStyle/>
          <a:p>
            <a:pPr algn="ctr"/>
            <a:r>
              <a:rPr lang="de-DE" sz="2500" b="1" dirty="0">
                <a:latin typeface="Comic Sans MS" panose="030F0702030302020204" pitchFamily="66" charset="0"/>
              </a:rPr>
              <a:t>Ich bräuchte einen Tipp!</a:t>
            </a:r>
          </a:p>
        </p:txBody>
      </p:sp>
      <p:sp>
        <p:nvSpPr>
          <p:cNvPr id="41" name="Textfeld 40"/>
          <p:cNvSpPr txBox="1"/>
          <p:nvPr/>
        </p:nvSpPr>
        <p:spPr>
          <a:xfrm>
            <a:off x="489069" y="5704614"/>
            <a:ext cx="2489784" cy="369332"/>
          </a:xfrm>
          <a:prstGeom prst="rect">
            <a:avLst/>
          </a:prstGeom>
          <a:noFill/>
        </p:spPr>
        <p:txBody>
          <a:bodyPr wrap="none" rtlCol="0">
            <a:spAutoFit/>
          </a:bodyPr>
          <a:lstStyle/>
          <a:p>
            <a:r>
              <a:rPr lang="de-DE" b="1" dirty="0">
                <a:latin typeface="Comic Sans MS" panose="030F0702030302020204" pitchFamily="66" charset="0"/>
              </a:rPr>
              <a:t>Notiere die 2. Zahl.</a:t>
            </a:r>
          </a:p>
        </p:txBody>
      </p:sp>
      <p:sp>
        <p:nvSpPr>
          <p:cNvPr id="43" name="Textfeld 42"/>
          <p:cNvSpPr txBox="1"/>
          <p:nvPr/>
        </p:nvSpPr>
        <p:spPr>
          <a:xfrm>
            <a:off x="352121" y="197235"/>
            <a:ext cx="8411277" cy="477054"/>
          </a:xfrm>
          <a:prstGeom prst="rect">
            <a:avLst/>
          </a:prstGeom>
          <a:noFill/>
        </p:spPr>
        <p:txBody>
          <a:bodyPr wrap="none" rtlCol="0">
            <a:spAutoFit/>
          </a:bodyPr>
          <a:lstStyle/>
          <a:p>
            <a:r>
              <a:rPr lang="de-DE" sz="2500" b="1" dirty="0">
                <a:latin typeface="Comic Sans MS" panose="030F0702030302020204" pitchFamily="66" charset="0"/>
              </a:rPr>
              <a:t>Finde den </a:t>
            </a:r>
            <a:r>
              <a:rPr lang="de-DE" sz="2500" b="1" dirty="0" smtClean="0">
                <a:latin typeface="Comic Sans MS" panose="030F0702030302020204" pitchFamily="66" charset="0"/>
              </a:rPr>
              <a:t>Tresorraum </a:t>
            </a:r>
            <a:r>
              <a:rPr lang="de-DE" sz="2500" b="1" dirty="0">
                <a:latin typeface="Comic Sans MS" panose="030F0702030302020204" pitchFamily="66" charset="0"/>
              </a:rPr>
              <a:t>und knacke das Zahlenschloss!</a:t>
            </a:r>
          </a:p>
        </p:txBody>
      </p:sp>
      <p:sp>
        <p:nvSpPr>
          <p:cNvPr id="68" name="Textfeld 67"/>
          <p:cNvSpPr txBox="1"/>
          <p:nvPr/>
        </p:nvSpPr>
        <p:spPr>
          <a:xfrm>
            <a:off x="391145" y="6207088"/>
            <a:ext cx="8449342" cy="923330"/>
          </a:xfrm>
          <a:prstGeom prst="rect">
            <a:avLst/>
          </a:prstGeom>
          <a:noFill/>
        </p:spPr>
        <p:txBody>
          <a:bodyPr wrap="square" rtlCol="0">
            <a:spAutoFit/>
          </a:bodyPr>
          <a:lstStyle/>
          <a:p>
            <a:r>
              <a:rPr lang="de-DE" dirty="0"/>
              <a:t>Spielidee und didaktisches Konzept: Schenk, V. &amp; A. Jahreiß (2021), in Anlehnung an </a:t>
            </a:r>
            <a:r>
              <a:rPr lang="de-DE" dirty="0" smtClean="0"/>
              <a:t>Klinge, </a:t>
            </a:r>
            <a:r>
              <a:rPr lang="de-DE" dirty="0"/>
              <a:t>J.-M. mit Team: </a:t>
            </a:r>
            <a:r>
              <a:rPr lang="de-DE" dirty="0">
                <a:hlinkClick r:id="rId4"/>
              </a:rPr>
              <a:t>https://halbtagsblog.de/downloads/lerntheken-2/downloads/</a:t>
            </a:r>
            <a:endParaRPr lang="de-DE" dirty="0"/>
          </a:p>
          <a:p>
            <a:endParaRPr lang="de-DE" dirty="0"/>
          </a:p>
        </p:txBody>
      </p:sp>
      <p:sp>
        <p:nvSpPr>
          <p:cNvPr id="69" name="Textfeld 68"/>
          <p:cNvSpPr txBox="1"/>
          <p:nvPr/>
        </p:nvSpPr>
        <p:spPr>
          <a:xfrm>
            <a:off x="11465349" y="6414277"/>
            <a:ext cx="1233377" cy="276999"/>
          </a:xfrm>
          <a:prstGeom prst="rect">
            <a:avLst/>
          </a:prstGeom>
          <a:noFill/>
        </p:spPr>
        <p:txBody>
          <a:bodyPr wrap="square" rtlCol="0">
            <a:spAutoFit/>
          </a:bodyPr>
          <a:lstStyle/>
          <a:p>
            <a:r>
              <a:rPr lang="de-DE" sz="1200" dirty="0" smtClean="0"/>
              <a:t>CC-BY-SA</a:t>
            </a:r>
            <a:endParaRPr lang="de-DE" sz="1200" dirty="0"/>
          </a:p>
        </p:txBody>
      </p:sp>
      <p:sp>
        <p:nvSpPr>
          <p:cNvPr id="71" name="Textfeld 70">
            <a:extLst>
              <a:ext uri="{FF2B5EF4-FFF2-40B4-BE49-F238E27FC236}">
                <a16:creationId xmlns:a16="http://schemas.microsoft.com/office/drawing/2014/main" id="{2FF5A850-52B2-4E35-9694-D10DA108AC06}"/>
              </a:ext>
            </a:extLst>
          </p:cNvPr>
          <p:cNvSpPr txBox="1"/>
          <p:nvPr/>
        </p:nvSpPr>
        <p:spPr>
          <a:xfrm>
            <a:off x="501013" y="1969937"/>
            <a:ext cx="4392715" cy="923330"/>
          </a:xfrm>
          <a:prstGeom prst="rect">
            <a:avLst/>
          </a:prstGeom>
          <a:noFill/>
        </p:spPr>
        <p:txBody>
          <a:bodyPr wrap="square" rtlCol="0">
            <a:spAutoFit/>
          </a:bodyPr>
          <a:lstStyle/>
          <a:p>
            <a:r>
              <a:rPr lang="de-DE" dirty="0"/>
              <a:t>Um dem Raum voller Geld näher zu kommen, gehen wir am am Main entlang flussaufwärts in Richtung Nordosten. </a:t>
            </a:r>
          </a:p>
        </p:txBody>
      </p:sp>
      <p:sp>
        <p:nvSpPr>
          <p:cNvPr id="72" name="Pfeil nach rechts 8">
            <a:extLst>
              <a:ext uri="{FF2B5EF4-FFF2-40B4-BE49-F238E27FC236}">
                <a16:creationId xmlns:a16="http://schemas.microsoft.com/office/drawing/2014/main" id="{73654D32-C341-479F-B904-9B7570C2748A}"/>
              </a:ext>
            </a:extLst>
          </p:cNvPr>
          <p:cNvSpPr/>
          <p:nvPr/>
        </p:nvSpPr>
        <p:spPr>
          <a:xfrm>
            <a:off x="629099" y="3045951"/>
            <a:ext cx="261043" cy="246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Textfeld 72">
            <a:extLst>
              <a:ext uri="{FF2B5EF4-FFF2-40B4-BE49-F238E27FC236}">
                <a16:creationId xmlns:a16="http://schemas.microsoft.com/office/drawing/2014/main" id="{9A503868-354E-44EC-9719-EB38C5B15811}"/>
              </a:ext>
            </a:extLst>
          </p:cNvPr>
          <p:cNvSpPr txBox="1"/>
          <p:nvPr/>
        </p:nvSpPr>
        <p:spPr>
          <a:xfrm>
            <a:off x="995975" y="2984764"/>
            <a:ext cx="3390628" cy="369332"/>
          </a:xfrm>
          <a:prstGeom prst="rect">
            <a:avLst/>
          </a:prstGeom>
          <a:noFill/>
        </p:spPr>
        <p:txBody>
          <a:bodyPr wrap="square" rtlCol="0">
            <a:spAutoFit/>
          </a:bodyPr>
          <a:lstStyle/>
          <a:p>
            <a:r>
              <a:rPr lang="de-DE" dirty="0"/>
              <a:t>Diercke Grundschulatlas, S. 16-17 </a:t>
            </a:r>
          </a:p>
        </p:txBody>
      </p:sp>
      <p:sp>
        <p:nvSpPr>
          <p:cNvPr id="74" name="Explosion 1 10">
            <a:extLst>
              <a:ext uri="{FF2B5EF4-FFF2-40B4-BE49-F238E27FC236}">
                <a16:creationId xmlns:a16="http://schemas.microsoft.com/office/drawing/2014/main" id="{8AB799CE-DD15-4B12-B753-262E950809B6}"/>
              </a:ext>
            </a:extLst>
          </p:cNvPr>
          <p:cNvSpPr/>
          <p:nvPr/>
        </p:nvSpPr>
        <p:spPr>
          <a:xfrm>
            <a:off x="622580" y="3692550"/>
            <a:ext cx="274080" cy="32794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Textfeld 74">
            <a:extLst>
              <a:ext uri="{FF2B5EF4-FFF2-40B4-BE49-F238E27FC236}">
                <a16:creationId xmlns:a16="http://schemas.microsoft.com/office/drawing/2014/main" id="{8F49A485-2023-4AA4-AEFA-C39735125929}"/>
              </a:ext>
            </a:extLst>
          </p:cNvPr>
          <p:cNvSpPr txBox="1"/>
          <p:nvPr/>
        </p:nvSpPr>
        <p:spPr>
          <a:xfrm>
            <a:off x="992026" y="3602803"/>
            <a:ext cx="3179882" cy="646331"/>
          </a:xfrm>
          <a:prstGeom prst="rect">
            <a:avLst/>
          </a:prstGeom>
          <a:noFill/>
        </p:spPr>
        <p:txBody>
          <a:bodyPr wrap="square" rtlCol="0">
            <a:spAutoFit/>
          </a:bodyPr>
          <a:lstStyle/>
          <a:p>
            <a:r>
              <a:rPr lang="de-DE" dirty="0"/>
              <a:t>Der Fluss fließt durch die größte Stadt in G3. </a:t>
            </a:r>
          </a:p>
        </p:txBody>
      </p:sp>
      <p:sp>
        <p:nvSpPr>
          <p:cNvPr id="76" name="Textfeld 75">
            <a:extLst>
              <a:ext uri="{FF2B5EF4-FFF2-40B4-BE49-F238E27FC236}">
                <a16:creationId xmlns:a16="http://schemas.microsoft.com/office/drawing/2014/main" id="{F52B62FC-5250-46C9-AC62-9856B0C8841D}"/>
              </a:ext>
            </a:extLst>
          </p:cNvPr>
          <p:cNvSpPr txBox="1"/>
          <p:nvPr/>
        </p:nvSpPr>
        <p:spPr>
          <a:xfrm>
            <a:off x="612179" y="4420138"/>
            <a:ext cx="267561" cy="461665"/>
          </a:xfrm>
          <a:prstGeom prst="rect">
            <a:avLst/>
          </a:prstGeom>
          <a:noFill/>
        </p:spPr>
        <p:txBody>
          <a:bodyPr wrap="square" rtlCol="0">
            <a:spAutoFit/>
          </a:bodyPr>
          <a:lstStyle/>
          <a:p>
            <a:r>
              <a:rPr lang="de-DE" sz="2400" b="1" dirty="0">
                <a:solidFill>
                  <a:srgbClr val="0070C0"/>
                </a:solidFill>
              </a:rPr>
              <a:t>?</a:t>
            </a:r>
          </a:p>
        </p:txBody>
      </p:sp>
      <p:sp>
        <p:nvSpPr>
          <p:cNvPr id="77" name="Textfeld 76">
            <a:extLst>
              <a:ext uri="{FF2B5EF4-FFF2-40B4-BE49-F238E27FC236}">
                <a16:creationId xmlns:a16="http://schemas.microsoft.com/office/drawing/2014/main" id="{C5F1EE58-1F4F-4E62-9E25-DA8863DB6B71}"/>
              </a:ext>
            </a:extLst>
          </p:cNvPr>
          <p:cNvSpPr txBox="1"/>
          <p:nvPr/>
        </p:nvSpPr>
        <p:spPr>
          <a:xfrm>
            <a:off x="999278" y="4287242"/>
            <a:ext cx="2928405" cy="1200329"/>
          </a:xfrm>
          <a:prstGeom prst="rect">
            <a:avLst/>
          </a:prstGeom>
          <a:noFill/>
        </p:spPr>
        <p:txBody>
          <a:bodyPr wrap="square" rtlCol="0">
            <a:spAutoFit/>
          </a:bodyPr>
          <a:lstStyle/>
          <a:p>
            <a:r>
              <a:rPr lang="de-DE" dirty="0"/>
              <a:t>Wie viele Flüsse fließen zwischen Bamberg und der gesuchten Stadt in den Main? </a:t>
            </a:r>
          </a:p>
        </p:txBody>
      </p:sp>
      <p:pic>
        <p:nvPicPr>
          <p:cNvPr id="3" name="gelbe Tippkart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19826" y="2075956"/>
            <a:ext cx="3817125" cy="3619825"/>
          </a:xfrm>
          <a:prstGeom prst="rect">
            <a:avLst/>
          </a:prstGeom>
        </p:spPr>
      </p:pic>
      <p:sp>
        <p:nvSpPr>
          <p:cNvPr id="88" name="Interaktive Schaltfläche: Anpassen 87">
            <a:hlinkClick r:id="" action="ppaction://noaction" highlightClick="1"/>
          </p:cNvPr>
          <p:cNvSpPr/>
          <p:nvPr/>
        </p:nvSpPr>
        <p:spPr>
          <a:xfrm>
            <a:off x="428612" y="1000326"/>
            <a:ext cx="1259251" cy="566181"/>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Interaktive Schaltfläche: Anpassen 88">
            <a:hlinkClick r:id="" action="ppaction://noaction" highlightClick="1"/>
          </p:cNvPr>
          <p:cNvSpPr/>
          <p:nvPr/>
        </p:nvSpPr>
        <p:spPr>
          <a:xfrm>
            <a:off x="1856148" y="1000326"/>
            <a:ext cx="1259251" cy="552432"/>
          </a:xfrm>
          <a:prstGeom prst="actionButtonBlank">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Textfeld 89"/>
          <p:cNvSpPr txBox="1"/>
          <p:nvPr/>
        </p:nvSpPr>
        <p:spPr>
          <a:xfrm flipH="1">
            <a:off x="413740" y="1093437"/>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1. Zahl</a:t>
            </a:r>
          </a:p>
        </p:txBody>
      </p:sp>
      <p:sp>
        <p:nvSpPr>
          <p:cNvPr id="91" name="Textfeld 90"/>
          <p:cNvSpPr txBox="1"/>
          <p:nvPr/>
        </p:nvSpPr>
        <p:spPr>
          <a:xfrm flipH="1">
            <a:off x="1846264" y="1093437"/>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2. Zahl</a:t>
            </a:r>
          </a:p>
        </p:txBody>
      </p:sp>
      <p:sp>
        <p:nvSpPr>
          <p:cNvPr id="92" name="Interaktive Schaltfläche: Anpassen 91">
            <a:hlinkClick r:id="" action="ppaction://noaction" highlightClick="1"/>
          </p:cNvPr>
          <p:cNvSpPr/>
          <p:nvPr/>
        </p:nvSpPr>
        <p:spPr>
          <a:xfrm>
            <a:off x="3283083" y="1000326"/>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Interaktive Schaltfläche: Anpassen 92">
            <a:hlinkClick r:id="" action="ppaction://noaction" highlightClick="1"/>
          </p:cNvPr>
          <p:cNvSpPr/>
          <p:nvPr/>
        </p:nvSpPr>
        <p:spPr>
          <a:xfrm>
            <a:off x="4696076" y="1007200"/>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Interaktive Schaltfläche: Anpassen 93">
            <a:hlinkClick r:id="" action="ppaction://noaction" highlightClick="1"/>
          </p:cNvPr>
          <p:cNvSpPr/>
          <p:nvPr/>
        </p:nvSpPr>
        <p:spPr>
          <a:xfrm>
            <a:off x="6117798" y="1007200"/>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Interaktive Schaltfläche: Anpassen 94">
            <a:hlinkClick r:id="" action="ppaction://noaction" highlightClick="1"/>
          </p:cNvPr>
          <p:cNvSpPr/>
          <p:nvPr/>
        </p:nvSpPr>
        <p:spPr>
          <a:xfrm>
            <a:off x="7525058" y="1015522"/>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Textfeld 95"/>
          <p:cNvSpPr txBox="1"/>
          <p:nvPr/>
        </p:nvSpPr>
        <p:spPr>
          <a:xfrm flipH="1">
            <a:off x="3263408" y="1091876"/>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3. Zahl</a:t>
            </a:r>
          </a:p>
        </p:txBody>
      </p:sp>
      <p:sp>
        <p:nvSpPr>
          <p:cNvPr id="97" name="Textfeld 96"/>
          <p:cNvSpPr txBox="1"/>
          <p:nvPr/>
        </p:nvSpPr>
        <p:spPr>
          <a:xfrm flipH="1">
            <a:off x="4666927" y="1107072"/>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4. Zahl</a:t>
            </a:r>
          </a:p>
        </p:txBody>
      </p:sp>
      <p:sp>
        <p:nvSpPr>
          <p:cNvPr id="98" name="Textfeld 97"/>
          <p:cNvSpPr txBox="1"/>
          <p:nvPr/>
        </p:nvSpPr>
        <p:spPr>
          <a:xfrm flipH="1">
            <a:off x="6099914" y="1103274"/>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5. Zahl</a:t>
            </a:r>
          </a:p>
        </p:txBody>
      </p:sp>
      <p:sp>
        <p:nvSpPr>
          <p:cNvPr id="99" name="Textfeld 98"/>
          <p:cNvSpPr txBox="1"/>
          <p:nvPr/>
        </p:nvSpPr>
        <p:spPr>
          <a:xfrm flipH="1">
            <a:off x="7499329" y="1114240"/>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6. Zahl</a:t>
            </a:r>
          </a:p>
        </p:txBody>
      </p:sp>
      <p:pic>
        <p:nvPicPr>
          <p:cNvPr id="4" name="Zuflüsse Main">
            <a:hlinkClick r:id="" action="ppaction://media"/>
            <a:extLst>
              <a:ext uri="{FF2B5EF4-FFF2-40B4-BE49-F238E27FC236}">
                <a16:creationId xmlns:a16="http://schemas.microsoft.com/office/drawing/2014/main" id="{FF2E2F20-337F-4524-B21D-092FD5726B9A}"/>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31965922" y="5194227"/>
            <a:ext cx="390144" cy="390144"/>
          </a:xfrm>
        </p:spPr>
      </p:pic>
    </p:spTree>
    <p:extLst>
      <p:ext uri="{BB962C8B-B14F-4D97-AF65-F5344CB8AC3E}">
        <p14:creationId xmlns:p14="http://schemas.microsoft.com/office/powerpoint/2010/main" val="8686847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1.25E-6 -1.85185E-6 L -0.66419 -0.00879 " pathEditMode="relative" rAng="0" ptsTypes="AA">
                                      <p:cBhvr>
                                        <p:cTn id="6" dur="2000" fill="hold"/>
                                        <p:tgtEl>
                                          <p:spTgt spid="54"/>
                                        </p:tgtEl>
                                        <p:attrNameLst>
                                          <p:attrName>ppt_x</p:attrName>
                                          <p:attrName>ppt_y</p:attrName>
                                        </p:attrNameLst>
                                      </p:cBhvr>
                                      <p:rCtr x="-33216" y="-44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1.25E-6 -1.85185E-6 L 0.25 -1.85185E-6 " pathEditMode="relative" rAng="0" ptsTypes="AA">
                                      <p:cBhvr>
                                        <p:cTn id="10" dur="2000" fill="hold"/>
                                        <p:tgtEl>
                                          <p:spTgt spid="54"/>
                                        </p:tgtEl>
                                        <p:attrNameLst>
                                          <p:attrName>ppt_x</p:attrName>
                                          <p:attrName>ppt_y</p:attrName>
                                        </p:attrNameLst>
                                      </p:cBhvr>
                                      <p:rCtr x="12500" y="0"/>
                                    </p:animMotion>
                                  </p:childTnLst>
                                </p:cTn>
                              </p:par>
                            </p:childTnLst>
                          </p:cTn>
                        </p:par>
                      </p:childTnLst>
                    </p:cTn>
                  </p:par>
                </p:childTnLst>
              </p:cTn>
              <p:nextCondLst>
                <p:cond evt="onClick" delay="0">
                  <p:tgtEl>
                    <p:spTgt spid="36"/>
                  </p:tgtEl>
                </p:cond>
              </p:nextCondLst>
            </p:seq>
            <p:seq concurrent="1" nextAc="seek">
              <p:cTn id="11" restart="whenNotActive" fill="hold" evtFilter="cancelBubble" nodeType="interactiveSeq">
                <p:stCondLst>
                  <p:cond evt="onClick" delay="0">
                    <p:tgtEl>
                      <p:spTgt spid="45"/>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grpId="0" nodeType="clickEffect">
                                  <p:stCondLst>
                                    <p:cond delay="0"/>
                                  </p:stCondLst>
                                  <p:childTnLst>
                                    <p:animMotion origin="layout" path="M -0.98763 -0.01898 L -1.61992 -0.00995 " pathEditMode="relative" rAng="0" ptsTypes="AA">
                                      <p:cBhvr>
                                        <p:cTn id="15" dur="2000" fill="hold"/>
                                        <p:tgtEl>
                                          <p:spTgt spid="57"/>
                                        </p:tgtEl>
                                        <p:attrNameLst>
                                          <p:attrName>ppt_x</p:attrName>
                                          <p:attrName>ppt_y</p:attrName>
                                        </p:attrNameLst>
                                      </p:cBhvr>
                                      <p:rCtr x="-31615" y="44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grpId="1" nodeType="clickEffect">
                                  <p:stCondLst>
                                    <p:cond delay="0"/>
                                  </p:stCondLst>
                                  <p:childTnLst>
                                    <p:animMotion origin="layout" path="M 2.29167E-6 -3.33333E-6 L 0.25 -3.33333E-6 " pathEditMode="relative" rAng="0" ptsTypes="AA">
                                      <p:cBhvr>
                                        <p:cTn id="19" dur="2000" fill="hold"/>
                                        <p:tgtEl>
                                          <p:spTgt spid="57"/>
                                        </p:tgtEl>
                                        <p:attrNameLst>
                                          <p:attrName>ppt_x</p:attrName>
                                          <p:attrName>ppt_y</p:attrName>
                                        </p:attrNameLst>
                                      </p:cBhvr>
                                      <p:rCtr x="12500" y="0"/>
                                    </p:animMotion>
                                  </p:childTnLst>
                                </p:cTn>
                              </p:par>
                            </p:childTnLst>
                          </p:cTn>
                        </p:par>
                      </p:childTnLst>
                    </p:cTn>
                  </p:par>
                </p:childTnLst>
              </p:cTn>
              <p:nextCondLst>
                <p:cond evt="onClick" delay="0">
                  <p:tgtEl>
                    <p:spTgt spid="45"/>
                  </p:tgtEl>
                </p:cond>
              </p:nextCondLst>
            </p:seq>
            <p:seq concurrent="1" nextAc="seek">
              <p:cTn id="20" restart="whenNotActive" fill="hold" evtFilter="cancelBubble" nodeType="interactiveSeq">
                <p:stCondLst>
                  <p:cond evt="onClick" delay="0">
                    <p:tgtEl>
                      <p:spTgt spid="46"/>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grpId="0" nodeType="withEffect">
                                  <p:stCondLst>
                                    <p:cond delay="0"/>
                                  </p:stCondLst>
                                  <p:childTnLst>
                                    <p:animMotion origin="layout" path="M -6.25E-7 -3.33333E-6 L -2.09648 -0.02477 " pathEditMode="relative" rAng="0" ptsTypes="AA">
                                      <p:cBhvr>
                                        <p:cTn id="24" dur="2000" fill="hold"/>
                                        <p:tgtEl>
                                          <p:spTgt spid="58"/>
                                        </p:tgtEl>
                                        <p:attrNameLst>
                                          <p:attrName>ppt_x</p:attrName>
                                          <p:attrName>ppt_y</p:attrName>
                                        </p:attrNameLst>
                                      </p:cBhvr>
                                      <p:rCtr x="-104831" y="-1250"/>
                                    </p:animMotion>
                                  </p:childTnLst>
                                </p:cTn>
                              </p:par>
                              <p:par>
                                <p:cTn id="25" presetID="35" presetClass="path" presetSubtype="0" accel="50000" decel="50000" fill="hold" nodeType="withEffect">
                                  <p:stCondLst>
                                    <p:cond delay="300"/>
                                  </p:stCondLst>
                                  <p:childTnLst>
                                    <p:animMotion origin="layout" path="M -1.41836 -0.12662 L -2.07878 -0.11389 " pathEditMode="relative" rAng="0" ptsTypes="AA">
                                      <p:cBhvr>
                                        <p:cTn id="26" dur="2000" fill="hold"/>
                                        <p:tgtEl>
                                          <p:spTgt spid="4"/>
                                        </p:tgtEl>
                                        <p:attrNameLst>
                                          <p:attrName>ppt_x</p:attrName>
                                          <p:attrName>ppt_y</p:attrName>
                                        </p:attrNameLst>
                                      </p:cBhvr>
                                      <p:rCtr x="-33021" y="625"/>
                                    </p:animMotion>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grpId="1" nodeType="clickEffect">
                                  <p:stCondLst>
                                    <p:cond delay="0"/>
                                  </p:stCondLst>
                                  <p:childTnLst>
                                    <p:animMotion origin="layout" path="M -6.25E-7 -3.33333E-6 L 0.25 -3.33333E-6 " pathEditMode="relative" rAng="0" ptsTypes="AA">
                                      <p:cBhvr>
                                        <p:cTn id="30" dur="2000" fill="hold"/>
                                        <p:tgtEl>
                                          <p:spTgt spid="58"/>
                                        </p:tgtEl>
                                        <p:attrNameLst>
                                          <p:attrName>ppt_x</p:attrName>
                                          <p:attrName>ppt_y</p:attrName>
                                        </p:attrNameLst>
                                      </p:cBhvr>
                                      <p:rCtr x="12500" y="0"/>
                                    </p:animMotion>
                                  </p:childTnLst>
                                </p:cTn>
                              </p:par>
                              <p:par>
                                <p:cTn id="31" presetID="63" presetClass="path" presetSubtype="0" accel="50000" decel="50000" fill="hold" nodeType="withEffect">
                                  <p:stCondLst>
                                    <p:cond delay="0"/>
                                  </p:stCondLst>
                                  <p:childTnLst>
                                    <p:animMotion origin="layout" path="M -6.25E-7 0.01481 L 0.25 0.01481 " pathEditMode="relative" rAng="0" ptsTypes="AA">
                                      <p:cBhvr>
                                        <p:cTn id="32" dur="2000" fill="hold"/>
                                        <p:tgtEl>
                                          <p:spTgt spid="4"/>
                                        </p:tgtEl>
                                        <p:attrNameLst>
                                          <p:attrName>ppt_x</p:attrName>
                                          <p:attrName>ppt_y</p:attrName>
                                        </p:attrNameLst>
                                      </p:cBhvr>
                                      <p:rCtr x="12500" y="0"/>
                                    </p:animMotion>
                                  </p:childTnLst>
                                </p:cTn>
                              </p:par>
                            </p:childTnLst>
                          </p:cTn>
                        </p:par>
                      </p:childTnLst>
                    </p:cTn>
                  </p:par>
                </p:childTnLst>
              </p:cTn>
              <p:nextCondLst>
                <p:cond evt="onClick" delay="0">
                  <p:tgtEl>
                    <p:spTgt spid="46"/>
                  </p:tgtEl>
                </p:cond>
              </p:nextCondLst>
            </p:seq>
            <p:audio>
              <p:cMediaNode vol="100000">
                <p:cTn id="33" fill="hold" display="0">
                  <p:stCondLst>
                    <p:cond delay="indefinite"/>
                  </p:stCondLst>
                  <p:endCondLst>
                    <p:cond evt="onStopAudio" delay="0">
                      <p:tgtEl>
                        <p:sldTgt/>
                      </p:tgtEl>
                    </p:cond>
                  </p:endCondLst>
                </p:cTn>
                <p:tgtEl>
                  <p:spTgt spid="4"/>
                </p:tgtEl>
              </p:cMediaNode>
            </p:audio>
            <p:seq concurrent="1" nextAc="seek">
              <p:cTn id="34" restart="whenNotActive" fill="hold" evtFilter="cancelBubble" nodeType="interactiveSeq">
                <p:stCondLst>
                  <p:cond evt="onClick" delay="0">
                    <p:tgtEl>
                      <p:spTgt spid="44"/>
                    </p:tgtEl>
                  </p:cond>
                </p:stCondLst>
                <p:endSync evt="end" delay="0">
                  <p:rtn val="all"/>
                </p:endSync>
                <p:childTnLst>
                  <p:par>
                    <p:cTn id="35" fill="hold">
                      <p:stCondLst>
                        <p:cond delay="0"/>
                      </p:stCondLst>
                      <p:childTnLst>
                        <p:par>
                          <p:cTn id="36" fill="hold">
                            <p:stCondLst>
                              <p:cond delay="0"/>
                            </p:stCondLst>
                            <p:childTnLst>
                              <p:par>
                                <p:cTn id="37" presetID="35" presetClass="path" presetSubtype="0" accel="50000" decel="50000" fill="hold" nodeType="clickEffect">
                                  <p:stCondLst>
                                    <p:cond delay="0"/>
                                  </p:stCondLst>
                                  <p:childTnLst>
                                    <p:animMotion origin="layout" path="M -0.00352 0.00046 L -1.16719 -0.0044 " pathEditMode="relative" rAng="0" ptsTypes="AA">
                                      <p:cBhvr>
                                        <p:cTn id="38" dur="2000" fill="hold"/>
                                        <p:tgtEl>
                                          <p:spTgt spid="3"/>
                                        </p:tgtEl>
                                        <p:attrNameLst>
                                          <p:attrName>ppt_x</p:attrName>
                                          <p:attrName>ppt_y</p:attrName>
                                        </p:attrNameLst>
                                      </p:cBhvr>
                                      <p:rCtr x="-58190" y="-255"/>
                                    </p:animMotion>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nodeType="clickEffect">
                                  <p:stCondLst>
                                    <p:cond delay="0"/>
                                  </p:stCondLst>
                                  <p:childTnLst>
                                    <p:animMotion origin="layout" path="M 3.54167E-6 3.33333E-6 L 0.25 3.33333E-6 " pathEditMode="relative" rAng="0" ptsTypes="AA">
                                      <p:cBhvr>
                                        <p:cTn id="42" dur="2000" fill="hold"/>
                                        <p:tgtEl>
                                          <p:spTgt spid="3"/>
                                        </p:tgtEl>
                                        <p:attrNameLst>
                                          <p:attrName>ppt_x</p:attrName>
                                          <p:attrName>ppt_y</p:attrName>
                                        </p:attrNameLst>
                                      </p:cBhvr>
                                      <p:rCtr x="12500" y="0"/>
                                    </p:animMotion>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300"/>
                                  </p:stCondLst>
                                  <p:childTnLst>
                                    <p:cmd type="call" cmd="playFrom(0.0)">
                                      <p:cBhvr>
                                        <p:cTn id="46" dur="40671" fill="hold"/>
                                        <p:tgtEl>
                                          <p:spTgt spid="4"/>
                                        </p:tgtEl>
                                      </p:cBhvr>
                                    </p:cmd>
                                  </p:childTnLst>
                                </p:cTn>
                              </p:par>
                            </p:childTnLst>
                          </p:cTn>
                        </p:par>
                      </p:childTnLst>
                    </p:cTn>
                  </p:par>
                </p:childTnLst>
              </p:cTn>
              <p:nextCondLst>
                <p:cond evt="onClick" delay="0">
                  <p:tgtEl>
                    <p:spTgt spid="44"/>
                  </p:tgtEl>
                </p:cond>
              </p:nextCondLst>
            </p:seq>
          </p:childTnLst>
        </p:cTn>
      </p:par>
    </p:tnLst>
    <p:bldLst>
      <p:bldP spid="54" grpId="0" animBg="1"/>
      <p:bldP spid="54" grpId="1" animBg="1"/>
      <p:bldP spid="57" grpId="0" animBg="1"/>
      <p:bldP spid="57" grpId="1" animBg="1"/>
      <p:bldP spid="58" grpId="0" animBg="1"/>
      <p:bldP spid="5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hteck 41"/>
          <p:cNvSpPr/>
          <p:nvPr/>
        </p:nvSpPr>
        <p:spPr>
          <a:xfrm>
            <a:off x="9151217" y="222"/>
            <a:ext cx="303605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violette Taste"/>
          <p:cNvSpPr/>
          <p:nvPr/>
        </p:nvSpPr>
        <p:spPr>
          <a:xfrm>
            <a:off x="11134161" y="5243271"/>
            <a:ext cx="917898" cy="369158"/>
          </a:xfrm>
          <a:prstGeom prst="ellipse">
            <a:avLst/>
          </a:prstGeom>
          <a:solidFill>
            <a:srgbClr val="9A57C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grüne Taste"/>
          <p:cNvSpPr/>
          <p:nvPr/>
        </p:nvSpPr>
        <p:spPr>
          <a:xfrm>
            <a:off x="11117586" y="4094768"/>
            <a:ext cx="917898" cy="402718"/>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gelbe Taste"/>
          <p:cNvSpPr/>
          <p:nvPr/>
        </p:nvSpPr>
        <p:spPr>
          <a:xfrm>
            <a:off x="11111021" y="2904216"/>
            <a:ext cx="917898" cy="402718"/>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ote Taste"/>
          <p:cNvSpPr/>
          <p:nvPr/>
        </p:nvSpPr>
        <p:spPr>
          <a:xfrm>
            <a:off x="11117586" y="1809365"/>
            <a:ext cx="917898" cy="402718"/>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1" y="6"/>
            <a:ext cx="9155949" cy="6858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p:cNvSpPr txBox="1"/>
          <p:nvPr/>
        </p:nvSpPr>
        <p:spPr>
          <a:xfrm flipH="1">
            <a:off x="9270520" y="1698939"/>
            <a:ext cx="1722097" cy="646331"/>
          </a:xfrm>
          <a:prstGeom prst="rect">
            <a:avLst/>
          </a:prstGeom>
          <a:noFill/>
        </p:spPr>
        <p:txBody>
          <a:bodyPr wrap="square" rtlCol="0">
            <a:spAutoFit/>
          </a:bodyPr>
          <a:lstStyle/>
          <a:p>
            <a:r>
              <a:rPr lang="de-DE" b="1" dirty="0">
                <a:latin typeface="Comic Sans MS" panose="030F0702030302020204" pitchFamily="66" charset="0"/>
              </a:rPr>
              <a:t>mit Zahlen oder Rastern</a:t>
            </a:r>
          </a:p>
        </p:txBody>
      </p:sp>
      <p:sp>
        <p:nvSpPr>
          <p:cNvPr id="33" name="Textfeld 32"/>
          <p:cNvSpPr txBox="1"/>
          <p:nvPr/>
        </p:nvSpPr>
        <p:spPr>
          <a:xfrm flipH="1">
            <a:off x="9277903" y="2756304"/>
            <a:ext cx="1941012" cy="646331"/>
          </a:xfrm>
          <a:prstGeom prst="rect">
            <a:avLst/>
          </a:prstGeom>
          <a:noFill/>
        </p:spPr>
        <p:txBody>
          <a:bodyPr wrap="square" rtlCol="0">
            <a:spAutoFit/>
          </a:bodyPr>
          <a:lstStyle/>
          <a:p>
            <a:r>
              <a:rPr lang="de-DE" b="1" dirty="0">
                <a:latin typeface="Comic Sans MS" panose="030F0702030302020204" pitchFamily="66" charset="0"/>
              </a:rPr>
              <a:t>mit Skizzen oder Bildern</a:t>
            </a:r>
          </a:p>
        </p:txBody>
      </p:sp>
      <p:sp>
        <p:nvSpPr>
          <p:cNvPr id="34" name="Textfeld 33"/>
          <p:cNvSpPr txBox="1"/>
          <p:nvPr/>
        </p:nvSpPr>
        <p:spPr>
          <a:xfrm flipH="1">
            <a:off x="9277903" y="3955306"/>
            <a:ext cx="1996181" cy="646331"/>
          </a:xfrm>
          <a:prstGeom prst="rect">
            <a:avLst/>
          </a:prstGeom>
          <a:noFill/>
        </p:spPr>
        <p:txBody>
          <a:bodyPr wrap="square" rtlCol="0">
            <a:spAutoFit/>
          </a:bodyPr>
          <a:lstStyle/>
          <a:p>
            <a:r>
              <a:rPr lang="de-DE" b="1" dirty="0">
                <a:latin typeface="Comic Sans MS" panose="030F0702030302020204" pitchFamily="66" charset="0"/>
              </a:rPr>
              <a:t>zum Bewegen oder Ertasten</a:t>
            </a:r>
          </a:p>
        </p:txBody>
      </p:sp>
      <p:sp>
        <p:nvSpPr>
          <p:cNvPr id="35" name="Textfeld 34"/>
          <p:cNvSpPr txBox="1"/>
          <p:nvPr/>
        </p:nvSpPr>
        <p:spPr>
          <a:xfrm flipH="1">
            <a:off x="9277903" y="5066134"/>
            <a:ext cx="1734305" cy="646331"/>
          </a:xfrm>
          <a:prstGeom prst="rect">
            <a:avLst/>
          </a:prstGeom>
          <a:noFill/>
        </p:spPr>
        <p:txBody>
          <a:bodyPr wrap="square" rtlCol="0">
            <a:spAutoFit/>
          </a:bodyPr>
          <a:lstStyle/>
          <a:p>
            <a:r>
              <a:rPr lang="de-DE" b="1" dirty="0">
                <a:latin typeface="Comic Sans MS" panose="030F0702030302020204" pitchFamily="66" charset="0"/>
              </a:rPr>
              <a:t>zum Lesen oder Hören</a:t>
            </a:r>
          </a:p>
        </p:txBody>
      </p:sp>
      <p:sp>
        <p:nvSpPr>
          <p:cNvPr id="48" name="Interaktive Schaltfläche: Zurück oder Vorherige(r) 47">
            <a:hlinkClick r:id="" action="ppaction://hlinkshowjump?jump=previousslide" highlightClick="1"/>
          </p:cNvPr>
          <p:cNvSpPr/>
          <p:nvPr/>
        </p:nvSpPr>
        <p:spPr>
          <a:xfrm>
            <a:off x="9875234" y="6218371"/>
            <a:ext cx="512668" cy="500360"/>
          </a:xfrm>
          <a:prstGeom prst="actionButtonBackPrevious">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Interaktive Schaltfläche: Nächste(r) oder Weiter 46">
            <a:hlinkClick r:id="" action="ppaction://hlinkshowjump?jump=nextslide" highlightClick="1"/>
          </p:cNvPr>
          <p:cNvSpPr/>
          <p:nvPr/>
        </p:nvSpPr>
        <p:spPr>
          <a:xfrm>
            <a:off x="10883981" y="6218371"/>
            <a:ext cx="500360" cy="500360"/>
          </a:xfrm>
          <a:prstGeom prst="actionButtonForwardNext">
            <a:avLst/>
          </a:prstGeom>
          <a:solidFill>
            <a:schemeClr val="accent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345592" y="1684993"/>
            <a:ext cx="8438196" cy="451138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464341" y="1838185"/>
            <a:ext cx="4063529" cy="420499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ote Tippkarte"/>
          <p:cNvSpPr/>
          <p:nvPr/>
        </p:nvSpPr>
        <p:spPr>
          <a:xfrm>
            <a:off x="12825735" y="2020180"/>
            <a:ext cx="3743371" cy="3870251"/>
          </a:xfrm>
          <a:prstGeom prst="rect">
            <a:avLst/>
          </a:prstGeom>
          <a:solidFill>
            <a:schemeClr val="accent4">
              <a:lumMod val="20000"/>
              <a:lumOff val="8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Die Berge liegen im Planquadrat J3. </a:t>
            </a:r>
          </a:p>
        </p:txBody>
      </p:sp>
      <p:sp>
        <p:nvSpPr>
          <p:cNvPr id="57" name="grüne Tippkarte"/>
          <p:cNvSpPr/>
          <p:nvPr/>
        </p:nvSpPr>
        <p:spPr>
          <a:xfrm>
            <a:off x="24504918" y="2066167"/>
            <a:ext cx="3743371" cy="3870251"/>
          </a:xfrm>
          <a:prstGeom prst="rect">
            <a:avLst/>
          </a:prstGeom>
          <a:solidFill>
            <a:schemeClr val="accent4">
              <a:lumMod val="20000"/>
              <a:lumOff val="8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Lege dein Lineal an der Mündung des Weißen Mains in den Main an. Miss von dort 6 cm nach Osten. So findest du die Quelle des Weißen Mains. </a:t>
            </a:r>
          </a:p>
        </p:txBody>
      </p:sp>
      <p:sp>
        <p:nvSpPr>
          <p:cNvPr id="58" name="violette Tippkarte"/>
          <p:cNvSpPr/>
          <p:nvPr/>
        </p:nvSpPr>
        <p:spPr>
          <a:xfrm>
            <a:off x="30289309" y="2066167"/>
            <a:ext cx="3743371" cy="3870251"/>
          </a:xfrm>
          <a:prstGeom prst="rect">
            <a:avLst/>
          </a:prstGeom>
          <a:solidFill>
            <a:schemeClr val="accent4">
              <a:lumMod val="20000"/>
              <a:lumOff val="80000"/>
            </a:schemeClr>
          </a:solidFill>
          <a:ln w="19050">
            <a:solidFill>
              <a:srgbClr val="9A57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rial" panose="020B0604020202020204" pitchFamily="34" charset="0"/>
                <a:cs typeface="Arial" panose="020B0604020202020204" pitchFamily="34" charset="0"/>
              </a:rPr>
              <a:t>Der Ochsenkopf ist der zweithöchste Berg des Fichtelgebirges. Er ist 1023 m hoch. Auf seinem Gipfel steht ein Aussichtsturm und ein Sendemast. Auf der östlichen Seite des Berges entspringen die Flüsse Weißer Main und </a:t>
            </a:r>
            <a:r>
              <a:rPr lang="de-DE" sz="1400" dirty="0" err="1">
                <a:solidFill>
                  <a:schemeClr val="tx1"/>
                </a:solidFill>
                <a:latin typeface="Arial" panose="020B0604020202020204" pitchFamily="34" charset="0"/>
                <a:cs typeface="Arial" panose="020B0604020202020204" pitchFamily="34" charset="0"/>
              </a:rPr>
              <a:t>Fichtelnaab</a:t>
            </a:r>
            <a:r>
              <a:rPr lang="de-DE" sz="1400" dirty="0">
                <a:solidFill>
                  <a:schemeClr val="tx1"/>
                </a:solidFill>
                <a:latin typeface="Arial" panose="020B0604020202020204" pitchFamily="34" charset="0"/>
                <a:cs typeface="Arial" panose="020B0604020202020204" pitchFamily="34" charset="0"/>
              </a:rPr>
              <a:t>. </a:t>
            </a:r>
          </a:p>
          <a:p>
            <a:r>
              <a:rPr lang="de-DE" sz="1400" dirty="0">
                <a:solidFill>
                  <a:schemeClr val="tx1"/>
                </a:solidFill>
                <a:latin typeface="Arial" panose="020B0604020202020204" pitchFamily="34" charset="0"/>
                <a:cs typeface="Arial" panose="020B0604020202020204" pitchFamily="34" charset="0"/>
              </a:rPr>
              <a:t>Der Schneeberg ist mit einer Höhe von   1051 m der höchste Berg des Fichtelgebirges. Auf seinem Gipfel steht der Aussichtsturm </a:t>
            </a:r>
            <a:r>
              <a:rPr lang="de-DE" sz="1400" dirty="0" err="1">
                <a:solidFill>
                  <a:schemeClr val="tx1"/>
                </a:solidFill>
                <a:latin typeface="Arial" panose="020B0604020202020204" pitchFamily="34" charset="0"/>
                <a:cs typeface="Arial" panose="020B0604020202020204" pitchFamily="34" charset="0"/>
              </a:rPr>
              <a:t>Backöfele</a:t>
            </a:r>
            <a:r>
              <a:rPr lang="de-DE" sz="1400" dirty="0">
                <a:solidFill>
                  <a:schemeClr val="tx1"/>
                </a:solidFill>
                <a:latin typeface="Arial" panose="020B0604020202020204" pitchFamily="34" charset="0"/>
                <a:cs typeface="Arial" panose="020B0604020202020204" pitchFamily="34" charset="0"/>
              </a:rPr>
              <a:t>. Im Dreißigjährigen Krieg sind die Bewohner der umliegenden Orte auf den Schneeberg geflüchtet und haben dort auch ihr Brot gebacken. </a:t>
            </a:r>
          </a:p>
          <a:p>
            <a:endParaRPr lang="de-DE" sz="1400" dirty="0">
              <a:solidFill>
                <a:schemeClr val="tx1"/>
              </a:solidFill>
              <a:latin typeface="Arial" panose="020B0604020202020204" pitchFamily="34" charset="0"/>
              <a:cs typeface="Arial" panose="020B0604020202020204" pitchFamily="34" charset="0"/>
            </a:endParaRPr>
          </a:p>
          <a:p>
            <a:r>
              <a:rPr lang="de-DE" sz="1100" dirty="0">
                <a:solidFill>
                  <a:schemeClr val="tx1"/>
                </a:solidFill>
                <a:latin typeface="Arial" panose="020B0604020202020204" pitchFamily="34" charset="0"/>
                <a:cs typeface="Arial" panose="020B0604020202020204" pitchFamily="34" charset="0"/>
              </a:rPr>
              <a:t>Quelle: </a:t>
            </a:r>
            <a:r>
              <a:rPr lang="de-DE" sz="1100" u="sng" dirty="0">
                <a:solidFill>
                  <a:schemeClr val="tx1"/>
                </a:solidFill>
                <a:latin typeface="Arial" panose="020B0604020202020204" pitchFamily="34" charset="0"/>
                <a:cs typeface="Arial" panose="020B0604020202020204" pitchFamily="34" charset="0"/>
                <a:hlinkClick r:id="rId2">
                  <a:extLst>
                    <a:ext uri="{A12FA001-AC4F-418D-AE19-62706E023703}">
                      <ahyp:hlinkClr xmlns="" xmlns:ahyp="http://schemas.microsoft.com/office/drawing/2018/hyperlinkcolor" val="tx"/>
                    </a:ext>
                  </a:extLst>
                </a:hlinkClick>
              </a:rPr>
              <a:t>https://www.fichtelgebirge.net/fichtelgebirge/berge</a:t>
            </a:r>
            <a:endParaRPr lang="de-DE" sz="1100" dirty="0">
              <a:solidFill>
                <a:schemeClr val="tx1"/>
              </a:solidFill>
              <a:latin typeface="Arial" panose="020B0604020202020204" pitchFamily="34" charset="0"/>
              <a:cs typeface="Arial" panose="020B0604020202020204" pitchFamily="34" charset="0"/>
            </a:endParaRPr>
          </a:p>
        </p:txBody>
      </p:sp>
      <p:sp>
        <p:nvSpPr>
          <p:cNvPr id="30" name="Textfeld 29"/>
          <p:cNvSpPr txBox="1"/>
          <p:nvPr/>
        </p:nvSpPr>
        <p:spPr>
          <a:xfrm>
            <a:off x="11237976" y="2231136"/>
            <a:ext cx="627095" cy="246221"/>
          </a:xfrm>
          <a:prstGeom prst="rect">
            <a:avLst/>
          </a:prstGeom>
          <a:noFill/>
        </p:spPr>
        <p:txBody>
          <a:bodyPr wrap="none" rtlCol="0">
            <a:spAutoFit/>
          </a:bodyPr>
          <a:lstStyle/>
          <a:p>
            <a:r>
              <a:rPr lang="de-DE" sz="1000" dirty="0"/>
              <a:t>EIN/AUS</a:t>
            </a:r>
          </a:p>
        </p:txBody>
      </p:sp>
      <p:sp>
        <p:nvSpPr>
          <p:cNvPr id="59" name="Textfeld 58"/>
          <p:cNvSpPr txBox="1"/>
          <p:nvPr/>
        </p:nvSpPr>
        <p:spPr>
          <a:xfrm>
            <a:off x="11279562" y="3346367"/>
            <a:ext cx="627095" cy="246221"/>
          </a:xfrm>
          <a:prstGeom prst="rect">
            <a:avLst/>
          </a:prstGeom>
          <a:noFill/>
        </p:spPr>
        <p:txBody>
          <a:bodyPr wrap="none" rtlCol="0">
            <a:spAutoFit/>
          </a:bodyPr>
          <a:lstStyle/>
          <a:p>
            <a:r>
              <a:rPr lang="de-DE" sz="1000" dirty="0"/>
              <a:t>EIN/AUS</a:t>
            </a:r>
          </a:p>
        </p:txBody>
      </p:sp>
      <p:sp>
        <p:nvSpPr>
          <p:cNvPr id="60" name="Textfeld 59"/>
          <p:cNvSpPr txBox="1"/>
          <p:nvPr/>
        </p:nvSpPr>
        <p:spPr>
          <a:xfrm>
            <a:off x="11286190" y="4517587"/>
            <a:ext cx="627095" cy="246221"/>
          </a:xfrm>
          <a:prstGeom prst="rect">
            <a:avLst/>
          </a:prstGeom>
          <a:noFill/>
        </p:spPr>
        <p:txBody>
          <a:bodyPr wrap="none" rtlCol="0">
            <a:spAutoFit/>
          </a:bodyPr>
          <a:lstStyle/>
          <a:p>
            <a:r>
              <a:rPr lang="de-DE" sz="1000" dirty="0"/>
              <a:t>EIN/AUS</a:t>
            </a:r>
          </a:p>
        </p:txBody>
      </p:sp>
      <p:sp>
        <p:nvSpPr>
          <p:cNvPr id="61" name="Textfeld 60"/>
          <p:cNvSpPr txBox="1"/>
          <p:nvPr/>
        </p:nvSpPr>
        <p:spPr>
          <a:xfrm>
            <a:off x="11286190" y="5621573"/>
            <a:ext cx="627095" cy="246221"/>
          </a:xfrm>
          <a:prstGeom prst="rect">
            <a:avLst/>
          </a:prstGeom>
          <a:noFill/>
        </p:spPr>
        <p:txBody>
          <a:bodyPr wrap="none" rtlCol="0">
            <a:spAutoFit/>
          </a:bodyPr>
          <a:lstStyle/>
          <a:p>
            <a:r>
              <a:rPr lang="de-DE" sz="1000" dirty="0"/>
              <a:t>EIN/AUS</a:t>
            </a:r>
          </a:p>
        </p:txBody>
      </p:sp>
      <p:sp>
        <p:nvSpPr>
          <p:cNvPr id="40" name="Wolkenförmige Legende 39"/>
          <p:cNvSpPr/>
          <p:nvPr/>
        </p:nvSpPr>
        <p:spPr>
          <a:xfrm>
            <a:off x="9314351" y="47605"/>
            <a:ext cx="2753284" cy="1312452"/>
          </a:xfrm>
          <a:prstGeom prst="cloudCallout">
            <a:avLst>
              <a:gd name="adj1" fmla="val -48936"/>
              <a:gd name="adj2" fmla="val 61801"/>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9531588" y="253561"/>
            <a:ext cx="2218333" cy="861774"/>
          </a:xfrm>
          <a:prstGeom prst="rect">
            <a:avLst/>
          </a:prstGeom>
          <a:noFill/>
        </p:spPr>
        <p:txBody>
          <a:bodyPr wrap="square" rtlCol="0">
            <a:spAutoFit/>
          </a:bodyPr>
          <a:lstStyle/>
          <a:p>
            <a:pPr algn="ctr"/>
            <a:r>
              <a:rPr lang="de-DE" sz="2500" b="1" dirty="0">
                <a:latin typeface="Comic Sans MS" panose="030F0702030302020204" pitchFamily="66" charset="0"/>
              </a:rPr>
              <a:t>Ich bräuchte einen Tipp!</a:t>
            </a:r>
          </a:p>
        </p:txBody>
      </p:sp>
      <p:sp>
        <p:nvSpPr>
          <p:cNvPr id="41" name="Textfeld 40"/>
          <p:cNvSpPr txBox="1"/>
          <p:nvPr/>
        </p:nvSpPr>
        <p:spPr>
          <a:xfrm>
            <a:off x="489069" y="5704614"/>
            <a:ext cx="2489784" cy="369332"/>
          </a:xfrm>
          <a:prstGeom prst="rect">
            <a:avLst/>
          </a:prstGeom>
          <a:noFill/>
        </p:spPr>
        <p:txBody>
          <a:bodyPr wrap="none" rtlCol="0">
            <a:spAutoFit/>
          </a:bodyPr>
          <a:lstStyle/>
          <a:p>
            <a:r>
              <a:rPr lang="de-DE" b="1" dirty="0">
                <a:latin typeface="Comic Sans MS" panose="030F0702030302020204" pitchFamily="66" charset="0"/>
              </a:rPr>
              <a:t>Notiere die 3. Zahl.</a:t>
            </a:r>
          </a:p>
        </p:txBody>
      </p:sp>
      <p:sp>
        <p:nvSpPr>
          <p:cNvPr id="43" name="Textfeld 42"/>
          <p:cNvSpPr txBox="1"/>
          <p:nvPr/>
        </p:nvSpPr>
        <p:spPr>
          <a:xfrm>
            <a:off x="352121" y="197235"/>
            <a:ext cx="8411277" cy="477054"/>
          </a:xfrm>
          <a:prstGeom prst="rect">
            <a:avLst/>
          </a:prstGeom>
          <a:noFill/>
        </p:spPr>
        <p:txBody>
          <a:bodyPr wrap="none" rtlCol="0">
            <a:spAutoFit/>
          </a:bodyPr>
          <a:lstStyle/>
          <a:p>
            <a:r>
              <a:rPr lang="de-DE" sz="2500" b="1" dirty="0">
                <a:latin typeface="Comic Sans MS" panose="030F0702030302020204" pitchFamily="66" charset="0"/>
              </a:rPr>
              <a:t>Finde den </a:t>
            </a:r>
            <a:r>
              <a:rPr lang="de-DE" sz="2500" b="1" dirty="0" smtClean="0">
                <a:latin typeface="Comic Sans MS" panose="030F0702030302020204" pitchFamily="66" charset="0"/>
              </a:rPr>
              <a:t>Tresorraum </a:t>
            </a:r>
            <a:r>
              <a:rPr lang="de-DE" sz="2500" b="1" dirty="0">
                <a:latin typeface="Comic Sans MS" panose="030F0702030302020204" pitchFamily="66" charset="0"/>
              </a:rPr>
              <a:t>und knacke das Zahlenschloss!</a:t>
            </a:r>
          </a:p>
        </p:txBody>
      </p:sp>
      <p:sp>
        <p:nvSpPr>
          <p:cNvPr id="68" name="Textfeld 67"/>
          <p:cNvSpPr txBox="1"/>
          <p:nvPr/>
        </p:nvSpPr>
        <p:spPr>
          <a:xfrm>
            <a:off x="391145" y="6207088"/>
            <a:ext cx="8449342" cy="923330"/>
          </a:xfrm>
          <a:prstGeom prst="rect">
            <a:avLst/>
          </a:prstGeom>
          <a:noFill/>
        </p:spPr>
        <p:txBody>
          <a:bodyPr wrap="square" rtlCol="0">
            <a:spAutoFit/>
          </a:bodyPr>
          <a:lstStyle/>
          <a:p>
            <a:r>
              <a:rPr lang="de-DE" dirty="0"/>
              <a:t>Spielidee und didaktisches Konzept: Schenk, V. &amp; A. Jahreiß (2021), in Anlehnung an </a:t>
            </a:r>
            <a:r>
              <a:rPr lang="de-DE" dirty="0" smtClean="0"/>
              <a:t>Klinge, </a:t>
            </a:r>
            <a:r>
              <a:rPr lang="de-DE" dirty="0"/>
              <a:t>J.-M. mit Team: </a:t>
            </a:r>
            <a:r>
              <a:rPr lang="de-DE" dirty="0">
                <a:hlinkClick r:id="rId3"/>
              </a:rPr>
              <a:t>https://halbtagsblog.de/downloads/lerntheken-2/downloads/</a:t>
            </a:r>
            <a:endParaRPr lang="de-DE" dirty="0"/>
          </a:p>
          <a:p>
            <a:endParaRPr lang="de-DE" dirty="0"/>
          </a:p>
        </p:txBody>
      </p:sp>
      <p:sp>
        <p:nvSpPr>
          <p:cNvPr id="69" name="Textfeld 68"/>
          <p:cNvSpPr txBox="1"/>
          <p:nvPr/>
        </p:nvSpPr>
        <p:spPr>
          <a:xfrm>
            <a:off x="11465349" y="6414277"/>
            <a:ext cx="1233377" cy="276999"/>
          </a:xfrm>
          <a:prstGeom prst="rect">
            <a:avLst/>
          </a:prstGeom>
          <a:noFill/>
        </p:spPr>
        <p:txBody>
          <a:bodyPr wrap="square" rtlCol="0">
            <a:spAutoFit/>
          </a:bodyPr>
          <a:lstStyle/>
          <a:p>
            <a:r>
              <a:rPr lang="de-DE" sz="1200" dirty="0" smtClean="0"/>
              <a:t>CC-BY-SA</a:t>
            </a:r>
            <a:endParaRPr lang="de-DE" sz="1200" dirty="0"/>
          </a:p>
        </p:txBody>
      </p:sp>
      <p:sp>
        <p:nvSpPr>
          <p:cNvPr id="70" name="Textfeld 69">
            <a:extLst>
              <a:ext uri="{FF2B5EF4-FFF2-40B4-BE49-F238E27FC236}">
                <a16:creationId xmlns:a16="http://schemas.microsoft.com/office/drawing/2014/main" id="{D570A509-E568-45BC-B035-679FC4689549}"/>
              </a:ext>
            </a:extLst>
          </p:cNvPr>
          <p:cNvSpPr txBox="1"/>
          <p:nvPr/>
        </p:nvSpPr>
        <p:spPr>
          <a:xfrm>
            <a:off x="501015" y="1969937"/>
            <a:ext cx="3940510" cy="646331"/>
          </a:xfrm>
          <a:prstGeom prst="rect">
            <a:avLst/>
          </a:prstGeom>
          <a:noFill/>
        </p:spPr>
        <p:txBody>
          <a:bodyPr wrap="square" rtlCol="0">
            <a:spAutoFit/>
          </a:bodyPr>
          <a:lstStyle/>
          <a:p>
            <a:r>
              <a:rPr lang="de-DE" dirty="0"/>
              <a:t>Wir folgen dem Weißen Main bis zu seiner Quelle.</a:t>
            </a:r>
          </a:p>
        </p:txBody>
      </p:sp>
      <p:sp>
        <p:nvSpPr>
          <p:cNvPr id="71" name="Textfeld 70">
            <a:extLst>
              <a:ext uri="{FF2B5EF4-FFF2-40B4-BE49-F238E27FC236}">
                <a16:creationId xmlns:a16="http://schemas.microsoft.com/office/drawing/2014/main" id="{C6AA59A7-D331-4B12-975F-964C2C1EF266}"/>
              </a:ext>
            </a:extLst>
          </p:cNvPr>
          <p:cNvSpPr txBox="1"/>
          <p:nvPr/>
        </p:nvSpPr>
        <p:spPr>
          <a:xfrm>
            <a:off x="995975" y="2984764"/>
            <a:ext cx="3390628" cy="369332"/>
          </a:xfrm>
          <a:prstGeom prst="rect">
            <a:avLst/>
          </a:prstGeom>
          <a:noFill/>
        </p:spPr>
        <p:txBody>
          <a:bodyPr wrap="square" rtlCol="0">
            <a:spAutoFit/>
          </a:bodyPr>
          <a:lstStyle/>
          <a:p>
            <a:r>
              <a:rPr lang="de-DE" dirty="0"/>
              <a:t>Diercke Grundschulatlas, S. 16-17 </a:t>
            </a:r>
          </a:p>
        </p:txBody>
      </p:sp>
      <p:sp>
        <p:nvSpPr>
          <p:cNvPr id="72" name="Textfeld 71">
            <a:extLst>
              <a:ext uri="{FF2B5EF4-FFF2-40B4-BE49-F238E27FC236}">
                <a16:creationId xmlns:a16="http://schemas.microsoft.com/office/drawing/2014/main" id="{AE405434-9404-43DE-97E8-60565ADB480F}"/>
              </a:ext>
            </a:extLst>
          </p:cNvPr>
          <p:cNvSpPr txBox="1"/>
          <p:nvPr/>
        </p:nvSpPr>
        <p:spPr>
          <a:xfrm>
            <a:off x="992026" y="3602803"/>
            <a:ext cx="3179882" cy="646331"/>
          </a:xfrm>
          <a:prstGeom prst="rect">
            <a:avLst/>
          </a:prstGeom>
          <a:noFill/>
        </p:spPr>
        <p:txBody>
          <a:bodyPr wrap="square" rtlCol="0">
            <a:spAutoFit/>
          </a:bodyPr>
          <a:lstStyle/>
          <a:p>
            <a:r>
              <a:rPr lang="de-DE" dirty="0"/>
              <a:t>Die Quelle liegt zwischen zwei Bergen des Fichtelgebirges.</a:t>
            </a:r>
          </a:p>
        </p:txBody>
      </p:sp>
      <p:sp>
        <p:nvSpPr>
          <p:cNvPr id="73" name="Textfeld 72">
            <a:extLst>
              <a:ext uri="{FF2B5EF4-FFF2-40B4-BE49-F238E27FC236}">
                <a16:creationId xmlns:a16="http://schemas.microsoft.com/office/drawing/2014/main" id="{308D32C3-6249-4553-AACB-0365BA8A202D}"/>
              </a:ext>
            </a:extLst>
          </p:cNvPr>
          <p:cNvSpPr txBox="1"/>
          <p:nvPr/>
        </p:nvSpPr>
        <p:spPr>
          <a:xfrm>
            <a:off x="999278" y="4287242"/>
            <a:ext cx="2928405" cy="1477328"/>
          </a:xfrm>
          <a:prstGeom prst="rect">
            <a:avLst/>
          </a:prstGeom>
          <a:noFill/>
        </p:spPr>
        <p:txBody>
          <a:bodyPr wrap="square" rtlCol="0">
            <a:spAutoFit/>
          </a:bodyPr>
          <a:lstStyle/>
          <a:p>
            <a:r>
              <a:rPr lang="de-DE" dirty="0"/>
              <a:t>Wie groß ist der Höhenunterschied zwischen den zwei Bergen? Rechne aus und teile das Ergebnis durch 7. </a:t>
            </a:r>
          </a:p>
        </p:txBody>
      </p:sp>
      <p:sp>
        <p:nvSpPr>
          <p:cNvPr id="74" name="Pfeil nach rechts 8">
            <a:extLst>
              <a:ext uri="{FF2B5EF4-FFF2-40B4-BE49-F238E27FC236}">
                <a16:creationId xmlns:a16="http://schemas.microsoft.com/office/drawing/2014/main" id="{F8E4E388-EEEB-41A1-9B79-34959FE798CA}"/>
              </a:ext>
            </a:extLst>
          </p:cNvPr>
          <p:cNvSpPr/>
          <p:nvPr/>
        </p:nvSpPr>
        <p:spPr>
          <a:xfrm>
            <a:off x="629099" y="3045951"/>
            <a:ext cx="261043" cy="246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Explosion 1 10">
            <a:extLst>
              <a:ext uri="{FF2B5EF4-FFF2-40B4-BE49-F238E27FC236}">
                <a16:creationId xmlns:a16="http://schemas.microsoft.com/office/drawing/2014/main" id="{29045DA9-53DA-49C2-B2FF-AB8DBC25F630}"/>
              </a:ext>
            </a:extLst>
          </p:cNvPr>
          <p:cNvSpPr/>
          <p:nvPr/>
        </p:nvSpPr>
        <p:spPr>
          <a:xfrm>
            <a:off x="622580" y="3692550"/>
            <a:ext cx="274080" cy="32794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Textfeld 75">
            <a:extLst>
              <a:ext uri="{FF2B5EF4-FFF2-40B4-BE49-F238E27FC236}">
                <a16:creationId xmlns:a16="http://schemas.microsoft.com/office/drawing/2014/main" id="{4D28CF8C-355C-4A75-9297-8A1C20DCA7A3}"/>
              </a:ext>
            </a:extLst>
          </p:cNvPr>
          <p:cNvSpPr txBox="1"/>
          <p:nvPr/>
        </p:nvSpPr>
        <p:spPr>
          <a:xfrm>
            <a:off x="612179" y="4420138"/>
            <a:ext cx="267561" cy="461665"/>
          </a:xfrm>
          <a:prstGeom prst="rect">
            <a:avLst/>
          </a:prstGeom>
          <a:noFill/>
        </p:spPr>
        <p:txBody>
          <a:bodyPr wrap="square" rtlCol="0">
            <a:spAutoFit/>
          </a:bodyPr>
          <a:lstStyle/>
          <a:p>
            <a:r>
              <a:rPr lang="de-DE" sz="2400" b="1" dirty="0">
                <a:solidFill>
                  <a:srgbClr val="0070C0"/>
                </a:solidFill>
              </a:rPr>
              <a:t>?</a:t>
            </a:r>
          </a:p>
        </p:txBody>
      </p:sp>
      <p:pic>
        <p:nvPicPr>
          <p:cNvPr id="3" name="gelbe Tippkarte"/>
          <p:cNvPicPr>
            <a:picLocks noChangeAspect="1"/>
          </p:cNvPicPr>
          <p:nvPr/>
        </p:nvPicPr>
        <p:blipFill rotWithShape="1">
          <a:blip r:embed="rId4" cstate="print">
            <a:extLst>
              <a:ext uri="{28A0092B-C50C-407E-A947-70E740481C1C}">
                <a14:useLocalDpi xmlns:a14="http://schemas.microsoft.com/office/drawing/2010/main" val="0"/>
              </a:ext>
            </a:extLst>
          </a:blip>
          <a:srcRect l="632" r="1"/>
          <a:stretch/>
        </p:blipFill>
        <p:spPr>
          <a:xfrm>
            <a:off x="18690335" y="2336893"/>
            <a:ext cx="4232483" cy="2937718"/>
          </a:xfrm>
          <a:prstGeom prst="rect">
            <a:avLst/>
          </a:prstGeom>
        </p:spPr>
      </p:pic>
      <p:sp>
        <p:nvSpPr>
          <p:cNvPr id="55" name="Interaktive Schaltfläche: Anpassen 54">
            <a:hlinkClick r:id="" action="ppaction://noaction" highlightClick="1"/>
          </p:cNvPr>
          <p:cNvSpPr/>
          <p:nvPr/>
        </p:nvSpPr>
        <p:spPr>
          <a:xfrm>
            <a:off x="412572" y="1000331"/>
            <a:ext cx="1259251" cy="566181"/>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Interaktive Schaltfläche: Anpassen 76">
            <a:hlinkClick r:id="" action="ppaction://noaction" highlightClick="1"/>
          </p:cNvPr>
          <p:cNvSpPr/>
          <p:nvPr/>
        </p:nvSpPr>
        <p:spPr>
          <a:xfrm>
            <a:off x="1840108" y="1000331"/>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Textfeld 77"/>
          <p:cNvSpPr txBox="1"/>
          <p:nvPr/>
        </p:nvSpPr>
        <p:spPr>
          <a:xfrm flipH="1">
            <a:off x="397700" y="1093442"/>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1. Zahl</a:t>
            </a:r>
          </a:p>
        </p:txBody>
      </p:sp>
      <p:sp>
        <p:nvSpPr>
          <p:cNvPr id="79" name="Textfeld 78"/>
          <p:cNvSpPr txBox="1"/>
          <p:nvPr/>
        </p:nvSpPr>
        <p:spPr>
          <a:xfrm flipH="1">
            <a:off x="1830224" y="1093442"/>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2. Zahl</a:t>
            </a:r>
          </a:p>
        </p:txBody>
      </p:sp>
      <p:sp>
        <p:nvSpPr>
          <p:cNvPr id="80" name="Interaktive Schaltfläche: Anpassen 79">
            <a:hlinkClick r:id="" action="ppaction://noaction" highlightClick="1"/>
          </p:cNvPr>
          <p:cNvSpPr/>
          <p:nvPr/>
        </p:nvSpPr>
        <p:spPr>
          <a:xfrm>
            <a:off x="3267043" y="1000331"/>
            <a:ext cx="1259251" cy="552432"/>
          </a:xfrm>
          <a:prstGeom prst="actionButtonBlank">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Interaktive Schaltfläche: Anpassen 80">
            <a:hlinkClick r:id="" action="ppaction://noaction" highlightClick="1"/>
          </p:cNvPr>
          <p:cNvSpPr/>
          <p:nvPr/>
        </p:nvSpPr>
        <p:spPr>
          <a:xfrm>
            <a:off x="4680036" y="1007205"/>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Interaktive Schaltfläche: Anpassen 81">
            <a:hlinkClick r:id="" action="ppaction://noaction" highlightClick="1"/>
          </p:cNvPr>
          <p:cNvSpPr/>
          <p:nvPr/>
        </p:nvSpPr>
        <p:spPr>
          <a:xfrm>
            <a:off x="6101758" y="1007205"/>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Interaktive Schaltfläche: Anpassen 82">
            <a:hlinkClick r:id="" action="ppaction://noaction" highlightClick="1"/>
          </p:cNvPr>
          <p:cNvSpPr/>
          <p:nvPr/>
        </p:nvSpPr>
        <p:spPr>
          <a:xfrm>
            <a:off x="7509018" y="1015527"/>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Textfeld 83"/>
          <p:cNvSpPr txBox="1"/>
          <p:nvPr/>
        </p:nvSpPr>
        <p:spPr>
          <a:xfrm flipH="1">
            <a:off x="3247368" y="1091881"/>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3. Zahl</a:t>
            </a:r>
          </a:p>
        </p:txBody>
      </p:sp>
      <p:sp>
        <p:nvSpPr>
          <p:cNvPr id="85" name="Textfeld 84"/>
          <p:cNvSpPr txBox="1"/>
          <p:nvPr/>
        </p:nvSpPr>
        <p:spPr>
          <a:xfrm flipH="1">
            <a:off x="4650887" y="1107077"/>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4. Zahl</a:t>
            </a:r>
          </a:p>
        </p:txBody>
      </p:sp>
      <p:sp>
        <p:nvSpPr>
          <p:cNvPr id="86" name="Textfeld 85"/>
          <p:cNvSpPr txBox="1"/>
          <p:nvPr/>
        </p:nvSpPr>
        <p:spPr>
          <a:xfrm flipH="1">
            <a:off x="6083874" y="1103279"/>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5. Zahl</a:t>
            </a:r>
          </a:p>
        </p:txBody>
      </p:sp>
      <p:sp>
        <p:nvSpPr>
          <p:cNvPr id="87" name="Textfeld 86"/>
          <p:cNvSpPr txBox="1"/>
          <p:nvPr/>
        </p:nvSpPr>
        <p:spPr>
          <a:xfrm flipH="1">
            <a:off x="7483289" y="1114245"/>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6. Zahl</a:t>
            </a:r>
          </a:p>
        </p:txBody>
      </p:sp>
    </p:spTree>
    <p:extLst>
      <p:ext uri="{BB962C8B-B14F-4D97-AF65-F5344CB8AC3E}">
        <p14:creationId xmlns:p14="http://schemas.microsoft.com/office/powerpoint/2010/main" val="34065687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2" nodeType="clickEffect">
                                  <p:stCondLst>
                                    <p:cond delay="0"/>
                                  </p:stCondLst>
                                  <p:childTnLst>
                                    <p:animMotion origin="layout" path="M 0 0 L -0.25 0 E" pathEditMode="relative" ptsTypes="">
                                      <p:cBhvr>
                                        <p:cTn id="6" dur="2000" fill="hold"/>
                                        <p:tgtEl>
                                          <p:spTgt spid="5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6"/>
                    </p:tgtEl>
                  </p:cond>
                </p:stCondLst>
                <p:endSync evt="end" delay="0">
                  <p:rtn val="all"/>
                </p:endSync>
                <p:childTnLst>
                  <p:par>
                    <p:cTn id="8" fill="hold">
                      <p:stCondLst>
                        <p:cond delay="0"/>
                      </p:stCondLst>
                      <p:childTnLst>
                        <p:par>
                          <p:cTn id="9" fill="hold">
                            <p:stCondLst>
                              <p:cond delay="0"/>
                            </p:stCondLst>
                            <p:childTnLst>
                              <p:par>
                                <p:cTn id="10" presetID="35" presetClass="path" presetSubtype="0" accel="50000" decel="50000" fill="hold" grpId="0" nodeType="clickEffect">
                                  <p:stCondLst>
                                    <p:cond delay="0"/>
                                  </p:stCondLst>
                                  <p:childTnLst>
                                    <p:animMotion origin="layout" path="M 1.25E-6 -1.85185E-6 L -0.66419 -0.00879 " pathEditMode="relative" rAng="0" ptsTypes="AA">
                                      <p:cBhvr>
                                        <p:cTn id="11" dur="2000" fill="hold"/>
                                        <p:tgtEl>
                                          <p:spTgt spid="54"/>
                                        </p:tgtEl>
                                        <p:attrNameLst>
                                          <p:attrName>ppt_x</p:attrName>
                                          <p:attrName>ppt_y</p:attrName>
                                        </p:attrNameLst>
                                      </p:cBhvr>
                                      <p:rCtr x="-33216" y="-440"/>
                                    </p:animMotion>
                                  </p:childTnLst>
                                </p:cTn>
                              </p:par>
                            </p:childTnLst>
                          </p:cTn>
                        </p:par>
                      </p:childTnLst>
                    </p:cTn>
                  </p:par>
                  <p:par>
                    <p:cTn id="12" fill="hold">
                      <p:stCondLst>
                        <p:cond delay="indefinite"/>
                      </p:stCondLst>
                      <p:childTnLst>
                        <p:par>
                          <p:cTn id="13" fill="hold">
                            <p:stCondLst>
                              <p:cond delay="0"/>
                            </p:stCondLst>
                            <p:childTnLst>
                              <p:par>
                                <p:cTn id="14" presetID="63" presetClass="path" presetSubtype="0" accel="50000" decel="50000" fill="hold" grpId="1" nodeType="clickEffect">
                                  <p:stCondLst>
                                    <p:cond delay="0"/>
                                  </p:stCondLst>
                                  <p:childTnLst>
                                    <p:animMotion origin="layout" path="M 1.25E-6 -1.85185E-6 L 0.25 -1.85185E-6 " pathEditMode="relative" rAng="0" ptsTypes="AA">
                                      <p:cBhvr>
                                        <p:cTn id="15" dur="2000" fill="hold"/>
                                        <p:tgtEl>
                                          <p:spTgt spid="54"/>
                                        </p:tgtEl>
                                        <p:attrNameLst>
                                          <p:attrName>ppt_x</p:attrName>
                                          <p:attrName>ppt_y</p:attrName>
                                        </p:attrNameLst>
                                      </p:cBhvr>
                                      <p:rCtr x="12500" y="0"/>
                                    </p:animMotion>
                                  </p:childTnLst>
                                </p:cTn>
                              </p:par>
                            </p:childTnLst>
                          </p:cTn>
                        </p:par>
                      </p:childTnLst>
                    </p:cTn>
                  </p:par>
                </p:childTnLst>
              </p:cTn>
              <p:nextCondLst>
                <p:cond evt="onClick" delay="0">
                  <p:tgtEl>
                    <p:spTgt spid="36"/>
                  </p:tgtEl>
                </p:cond>
              </p:nextCondLst>
            </p:seq>
            <p:seq concurrent="1" nextAc="seek">
              <p:cTn id="16" restart="whenNotActive" fill="hold" evtFilter="cancelBubble" nodeType="interactiveSeq">
                <p:stCondLst>
                  <p:cond evt="onClick" delay="0">
                    <p:tgtEl>
                      <p:spTgt spid="45"/>
                    </p:tgtEl>
                  </p:cond>
                </p:stCondLst>
                <p:endSync evt="end" delay="0">
                  <p:rtn val="all"/>
                </p:endSync>
                <p:childTnLst>
                  <p:par>
                    <p:cTn id="17" fill="hold">
                      <p:stCondLst>
                        <p:cond delay="0"/>
                      </p:stCondLst>
                      <p:childTnLst>
                        <p:par>
                          <p:cTn id="18" fill="hold">
                            <p:stCondLst>
                              <p:cond delay="0"/>
                            </p:stCondLst>
                            <p:childTnLst>
                              <p:par>
                                <p:cTn id="19" presetID="35" presetClass="path" presetSubtype="0" accel="50000" decel="50000" fill="hold" grpId="0" nodeType="clickEffect">
                                  <p:stCondLst>
                                    <p:cond delay="0"/>
                                  </p:stCondLst>
                                  <p:childTnLst>
                                    <p:animMotion origin="layout" path="M -0.98763 -0.01898 L -1.61992 -0.00995 " pathEditMode="relative" rAng="0" ptsTypes="AA">
                                      <p:cBhvr>
                                        <p:cTn id="20" dur="2000" fill="hold"/>
                                        <p:tgtEl>
                                          <p:spTgt spid="57"/>
                                        </p:tgtEl>
                                        <p:attrNameLst>
                                          <p:attrName>ppt_x</p:attrName>
                                          <p:attrName>ppt_y</p:attrName>
                                        </p:attrNameLst>
                                      </p:cBhvr>
                                      <p:rCtr x="-31615" y="440"/>
                                    </p:animMotion>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grpId="1" nodeType="clickEffect">
                                  <p:stCondLst>
                                    <p:cond delay="0"/>
                                  </p:stCondLst>
                                  <p:childTnLst>
                                    <p:animMotion origin="layout" path="M -1.45833E-6 -3.33333E-6 L 0.25 -3.33333E-6 " pathEditMode="relative" rAng="0" ptsTypes="AA">
                                      <p:cBhvr>
                                        <p:cTn id="24" dur="2000" fill="hold"/>
                                        <p:tgtEl>
                                          <p:spTgt spid="57"/>
                                        </p:tgtEl>
                                        <p:attrNameLst>
                                          <p:attrName>ppt_x</p:attrName>
                                          <p:attrName>ppt_y</p:attrName>
                                        </p:attrNameLst>
                                      </p:cBhvr>
                                      <p:rCtr x="12500" y="0"/>
                                    </p:animMotion>
                                  </p:childTnLst>
                                </p:cTn>
                              </p:par>
                            </p:childTnLst>
                          </p:cTn>
                        </p:par>
                      </p:childTnLst>
                    </p:cTn>
                  </p:par>
                </p:childTnLst>
              </p:cTn>
              <p:nextCondLst>
                <p:cond evt="onClick" delay="0">
                  <p:tgtEl>
                    <p:spTgt spid="45"/>
                  </p:tgtEl>
                </p:cond>
              </p:nextCondLst>
            </p:seq>
            <p:seq concurrent="1" nextAc="seek">
              <p:cTn id="25" restart="whenNotActive" fill="hold" evtFilter="cancelBubble" nodeType="interactiveSeq">
                <p:stCondLst>
                  <p:cond evt="onClick" delay="0">
                    <p:tgtEl>
                      <p:spTgt spid="46"/>
                    </p:tgtEl>
                  </p:cond>
                </p:stCondLst>
                <p:endSync evt="end" delay="0">
                  <p:rtn val="all"/>
                </p:endSync>
                <p:childTnLst>
                  <p:par>
                    <p:cTn id="26" fill="hold">
                      <p:stCondLst>
                        <p:cond delay="0"/>
                      </p:stCondLst>
                      <p:childTnLst>
                        <p:par>
                          <p:cTn id="27" fill="hold">
                            <p:stCondLst>
                              <p:cond delay="0"/>
                            </p:stCondLst>
                            <p:childTnLst>
                              <p:par>
                                <p:cTn id="28" presetID="35" presetClass="path" presetSubtype="0" accel="50000" decel="50000" fill="hold" grpId="0" nodeType="clickEffect">
                                  <p:stCondLst>
                                    <p:cond delay="0"/>
                                  </p:stCondLst>
                                  <p:childTnLst>
                                    <p:animMotion origin="layout" path="M -6.25E-7 -3.33333E-6 L -2.09648 -0.02477 " pathEditMode="relative" rAng="0" ptsTypes="AA">
                                      <p:cBhvr>
                                        <p:cTn id="29" dur="2000" fill="hold"/>
                                        <p:tgtEl>
                                          <p:spTgt spid="58"/>
                                        </p:tgtEl>
                                        <p:attrNameLst>
                                          <p:attrName>ppt_x</p:attrName>
                                          <p:attrName>ppt_y</p:attrName>
                                        </p:attrNameLst>
                                      </p:cBhvr>
                                      <p:rCtr x="-104831" y="-1250"/>
                                    </p:animMotion>
                                  </p:childTnLst>
                                </p:cTn>
                              </p:par>
                            </p:childTnLst>
                          </p:cTn>
                        </p:par>
                      </p:childTnLst>
                    </p:cTn>
                  </p:par>
                  <p:par>
                    <p:cTn id="30" fill="hold">
                      <p:stCondLst>
                        <p:cond delay="indefinite"/>
                      </p:stCondLst>
                      <p:childTnLst>
                        <p:par>
                          <p:cTn id="31" fill="hold">
                            <p:stCondLst>
                              <p:cond delay="0"/>
                            </p:stCondLst>
                            <p:childTnLst>
                              <p:par>
                                <p:cTn id="32" presetID="63" presetClass="path" presetSubtype="0" accel="50000" decel="50000" fill="hold" grpId="1" nodeType="clickEffect">
                                  <p:stCondLst>
                                    <p:cond delay="0"/>
                                  </p:stCondLst>
                                  <p:childTnLst>
                                    <p:animMotion origin="layout" path="M -6.25E-7 -3.33333E-6 L 0.25 -3.33333E-6 " pathEditMode="relative" rAng="0" ptsTypes="AA">
                                      <p:cBhvr>
                                        <p:cTn id="33" dur="2000" fill="hold"/>
                                        <p:tgtEl>
                                          <p:spTgt spid="58"/>
                                        </p:tgtEl>
                                        <p:attrNameLst>
                                          <p:attrName>ppt_x</p:attrName>
                                          <p:attrName>ppt_y</p:attrName>
                                        </p:attrNameLst>
                                      </p:cBhvr>
                                      <p:rCtr x="12500" y="0"/>
                                    </p:animMotion>
                                  </p:childTnLst>
                                </p:cTn>
                              </p:par>
                            </p:childTnLst>
                          </p:cTn>
                        </p:par>
                      </p:childTnLst>
                    </p:cTn>
                  </p:par>
                </p:childTnLst>
              </p:cTn>
              <p:nextCondLst>
                <p:cond evt="onClick" delay="0">
                  <p:tgtEl>
                    <p:spTgt spid="46"/>
                  </p:tgtEl>
                </p:cond>
              </p:nextCondLst>
            </p:seq>
            <p:seq concurrent="1" nextAc="seek">
              <p:cTn id="34" restart="whenNotActive" fill="hold" evtFilter="cancelBubble" nodeType="interactiveSeq">
                <p:stCondLst>
                  <p:cond evt="onClick" delay="0">
                    <p:tgtEl>
                      <p:spTgt spid="44"/>
                    </p:tgtEl>
                  </p:cond>
                </p:stCondLst>
                <p:endSync evt="end" delay="0">
                  <p:rtn val="all"/>
                </p:endSync>
                <p:childTnLst>
                  <p:par>
                    <p:cTn id="35" fill="hold">
                      <p:stCondLst>
                        <p:cond delay="0"/>
                      </p:stCondLst>
                      <p:childTnLst>
                        <p:par>
                          <p:cTn id="36" fill="hold">
                            <p:stCondLst>
                              <p:cond delay="0"/>
                            </p:stCondLst>
                            <p:childTnLst>
                              <p:par>
                                <p:cTn id="37" presetID="35" presetClass="path" presetSubtype="0" accel="50000" decel="50000" fill="hold" nodeType="clickEffect">
                                  <p:stCondLst>
                                    <p:cond delay="0"/>
                                  </p:stCondLst>
                                  <p:childTnLst>
                                    <p:animMotion origin="layout" path="M 0.00521 0.00486 L -1.16237 0.01458 " pathEditMode="relative" rAng="0" ptsTypes="AA">
                                      <p:cBhvr>
                                        <p:cTn id="38" dur="2000" fill="hold"/>
                                        <p:tgtEl>
                                          <p:spTgt spid="3"/>
                                        </p:tgtEl>
                                        <p:attrNameLst>
                                          <p:attrName>ppt_x</p:attrName>
                                          <p:attrName>ppt_y</p:attrName>
                                        </p:attrNameLst>
                                      </p:cBhvr>
                                      <p:rCtr x="-58385" y="486"/>
                                    </p:animMotion>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nodeType="clickEffect">
                                  <p:stCondLst>
                                    <p:cond delay="0"/>
                                  </p:stCondLst>
                                  <p:childTnLst>
                                    <p:animMotion origin="layout" path="M -4.16667E-7 -1.11111E-6 L 0.25 -1.11111E-6 " pathEditMode="relative" rAng="0" ptsTypes="AA">
                                      <p:cBhvr>
                                        <p:cTn id="42" dur="2000" fill="hold"/>
                                        <p:tgtEl>
                                          <p:spTgt spid="3"/>
                                        </p:tgtEl>
                                        <p:attrNameLst>
                                          <p:attrName>ppt_x</p:attrName>
                                          <p:attrName>ppt_y</p:attrName>
                                        </p:attrNameLst>
                                      </p:cBhvr>
                                      <p:rCtr x="12500" y="0"/>
                                    </p:animMotion>
                                  </p:childTnLst>
                                </p:cTn>
                              </p:par>
                            </p:childTnLst>
                          </p:cTn>
                        </p:par>
                      </p:childTnLst>
                    </p:cTn>
                  </p:par>
                </p:childTnLst>
              </p:cTn>
              <p:nextCondLst>
                <p:cond evt="onClick" delay="0">
                  <p:tgtEl>
                    <p:spTgt spid="44"/>
                  </p:tgtEl>
                </p:cond>
              </p:nextCondLst>
            </p:seq>
          </p:childTnLst>
        </p:cTn>
      </p:par>
    </p:tnLst>
    <p:bldLst>
      <p:bldP spid="54" grpId="0" animBg="1"/>
      <p:bldP spid="54" grpId="1" animBg="1"/>
      <p:bldP spid="57" grpId="0" animBg="1"/>
      <p:bldP spid="57" grpId="1" animBg="1"/>
      <p:bldP spid="58" grpId="0" animBg="1"/>
      <p:bldP spid="58" grpId="1" animBg="1"/>
      <p:bldP spid="58"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hteck 41"/>
          <p:cNvSpPr/>
          <p:nvPr/>
        </p:nvSpPr>
        <p:spPr>
          <a:xfrm>
            <a:off x="9151217" y="222"/>
            <a:ext cx="303605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violette Taste"/>
          <p:cNvSpPr/>
          <p:nvPr/>
        </p:nvSpPr>
        <p:spPr>
          <a:xfrm>
            <a:off x="11134161" y="5243271"/>
            <a:ext cx="917898" cy="369158"/>
          </a:xfrm>
          <a:prstGeom prst="ellipse">
            <a:avLst/>
          </a:prstGeom>
          <a:solidFill>
            <a:srgbClr val="9A57C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grüne Taste"/>
          <p:cNvSpPr/>
          <p:nvPr/>
        </p:nvSpPr>
        <p:spPr>
          <a:xfrm>
            <a:off x="11117586" y="4094768"/>
            <a:ext cx="917898" cy="402718"/>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gelbe Taste"/>
          <p:cNvSpPr/>
          <p:nvPr/>
        </p:nvSpPr>
        <p:spPr>
          <a:xfrm>
            <a:off x="11111021" y="2904216"/>
            <a:ext cx="917898" cy="402718"/>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ote Taste"/>
          <p:cNvSpPr/>
          <p:nvPr/>
        </p:nvSpPr>
        <p:spPr>
          <a:xfrm>
            <a:off x="11117586" y="1809365"/>
            <a:ext cx="917898" cy="402718"/>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1" y="6"/>
            <a:ext cx="9155949" cy="6858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p:cNvSpPr txBox="1"/>
          <p:nvPr/>
        </p:nvSpPr>
        <p:spPr>
          <a:xfrm flipH="1">
            <a:off x="9270520" y="1698939"/>
            <a:ext cx="1722097" cy="646331"/>
          </a:xfrm>
          <a:prstGeom prst="rect">
            <a:avLst/>
          </a:prstGeom>
          <a:noFill/>
        </p:spPr>
        <p:txBody>
          <a:bodyPr wrap="square" rtlCol="0">
            <a:spAutoFit/>
          </a:bodyPr>
          <a:lstStyle/>
          <a:p>
            <a:r>
              <a:rPr lang="de-DE" b="1" dirty="0">
                <a:latin typeface="Comic Sans MS" panose="030F0702030302020204" pitchFamily="66" charset="0"/>
              </a:rPr>
              <a:t>mit Zahlen oder Rastern</a:t>
            </a:r>
          </a:p>
        </p:txBody>
      </p:sp>
      <p:sp>
        <p:nvSpPr>
          <p:cNvPr id="33" name="Textfeld 32"/>
          <p:cNvSpPr txBox="1"/>
          <p:nvPr/>
        </p:nvSpPr>
        <p:spPr>
          <a:xfrm flipH="1">
            <a:off x="9277903" y="2756304"/>
            <a:ext cx="1941012" cy="646331"/>
          </a:xfrm>
          <a:prstGeom prst="rect">
            <a:avLst/>
          </a:prstGeom>
          <a:noFill/>
        </p:spPr>
        <p:txBody>
          <a:bodyPr wrap="square" rtlCol="0">
            <a:spAutoFit/>
          </a:bodyPr>
          <a:lstStyle/>
          <a:p>
            <a:r>
              <a:rPr lang="de-DE" b="1" dirty="0">
                <a:latin typeface="Comic Sans MS" panose="030F0702030302020204" pitchFamily="66" charset="0"/>
              </a:rPr>
              <a:t>mit Skizzen oder Bildern</a:t>
            </a:r>
          </a:p>
        </p:txBody>
      </p:sp>
      <p:sp>
        <p:nvSpPr>
          <p:cNvPr id="34" name="Textfeld 33"/>
          <p:cNvSpPr txBox="1"/>
          <p:nvPr/>
        </p:nvSpPr>
        <p:spPr>
          <a:xfrm flipH="1">
            <a:off x="9277903" y="3955306"/>
            <a:ext cx="1996181" cy="646331"/>
          </a:xfrm>
          <a:prstGeom prst="rect">
            <a:avLst/>
          </a:prstGeom>
          <a:noFill/>
        </p:spPr>
        <p:txBody>
          <a:bodyPr wrap="square" rtlCol="0">
            <a:spAutoFit/>
          </a:bodyPr>
          <a:lstStyle/>
          <a:p>
            <a:r>
              <a:rPr lang="de-DE" b="1" dirty="0">
                <a:latin typeface="Comic Sans MS" panose="030F0702030302020204" pitchFamily="66" charset="0"/>
              </a:rPr>
              <a:t>zum Bewegen oder Ertasten</a:t>
            </a:r>
          </a:p>
        </p:txBody>
      </p:sp>
      <p:sp>
        <p:nvSpPr>
          <p:cNvPr id="35" name="Textfeld 34"/>
          <p:cNvSpPr txBox="1"/>
          <p:nvPr/>
        </p:nvSpPr>
        <p:spPr>
          <a:xfrm flipH="1">
            <a:off x="9277903" y="5066134"/>
            <a:ext cx="1734305" cy="646331"/>
          </a:xfrm>
          <a:prstGeom prst="rect">
            <a:avLst/>
          </a:prstGeom>
          <a:noFill/>
        </p:spPr>
        <p:txBody>
          <a:bodyPr wrap="square" rtlCol="0">
            <a:spAutoFit/>
          </a:bodyPr>
          <a:lstStyle/>
          <a:p>
            <a:r>
              <a:rPr lang="de-DE" b="1" dirty="0">
                <a:latin typeface="Comic Sans MS" panose="030F0702030302020204" pitchFamily="66" charset="0"/>
              </a:rPr>
              <a:t>zum Lesen oder Hören</a:t>
            </a:r>
          </a:p>
        </p:txBody>
      </p:sp>
      <p:sp>
        <p:nvSpPr>
          <p:cNvPr id="48" name="Interaktive Schaltfläche: Zurück oder Vorherige(r) 47">
            <a:hlinkClick r:id="" action="ppaction://hlinkshowjump?jump=previousslide" highlightClick="1"/>
          </p:cNvPr>
          <p:cNvSpPr/>
          <p:nvPr/>
        </p:nvSpPr>
        <p:spPr>
          <a:xfrm>
            <a:off x="9875234" y="6218371"/>
            <a:ext cx="512668" cy="500360"/>
          </a:xfrm>
          <a:prstGeom prst="actionButtonBackPrevious">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Interaktive Schaltfläche: Nächste(r) oder Weiter 46">
            <a:hlinkClick r:id="" action="ppaction://hlinkshowjump?jump=nextslide" highlightClick="1"/>
          </p:cNvPr>
          <p:cNvSpPr/>
          <p:nvPr/>
        </p:nvSpPr>
        <p:spPr>
          <a:xfrm>
            <a:off x="10883981" y="6218371"/>
            <a:ext cx="500360" cy="500360"/>
          </a:xfrm>
          <a:prstGeom prst="actionButtonForwardNext">
            <a:avLst/>
          </a:prstGeom>
          <a:solidFill>
            <a:schemeClr val="accent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345592" y="1684993"/>
            <a:ext cx="8438196" cy="451138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464341" y="1838185"/>
            <a:ext cx="4063529" cy="420499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ote Tippkarte"/>
          <p:cNvSpPr/>
          <p:nvPr/>
        </p:nvSpPr>
        <p:spPr>
          <a:xfrm>
            <a:off x="12825735" y="2020180"/>
            <a:ext cx="3743371" cy="3870251"/>
          </a:xfrm>
          <a:prstGeom prst="rect">
            <a:avLst/>
          </a:prstGeom>
          <a:solidFill>
            <a:schemeClr val="accent4">
              <a:lumMod val="20000"/>
              <a:lumOff val="8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Zähle alle Flüsse im Planquadrat J3. </a:t>
            </a:r>
          </a:p>
        </p:txBody>
      </p:sp>
      <p:sp>
        <p:nvSpPr>
          <p:cNvPr id="57" name="grüne Tippkarte"/>
          <p:cNvSpPr/>
          <p:nvPr/>
        </p:nvSpPr>
        <p:spPr>
          <a:xfrm>
            <a:off x="24476343" y="2066167"/>
            <a:ext cx="3743371" cy="3870251"/>
          </a:xfrm>
          <a:prstGeom prst="rect">
            <a:avLst/>
          </a:prstGeom>
          <a:solidFill>
            <a:schemeClr val="accent4">
              <a:lumMod val="20000"/>
              <a:lumOff val="8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Stelle dich in Gedanken auf den Schneeberg. Schaue jetzt in alle vier Haupthimmelsrichtungen und zähle die Flüsse. </a:t>
            </a:r>
          </a:p>
        </p:txBody>
      </p:sp>
      <p:sp>
        <p:nvSpPr>
          <p:cNvPr id="58" name="violette Tippkarte"/>
          <p:cNvSpPr/>
          <p:nvPr/>
        </p:nvSpPr>
        <p:spPr>
          <a:xfrm>
            <a:off x="30289309" y="2066167"/>
            <a:ext cx="3743371" cy="3870251"/>
          </a:xfrm>
          <a:prstGeom prst="rect">
            <a:avLst/>
          </a:prstGeom>
          <a:solidFill>
            <a:schemeClr val="accent4">
              <a:lumMod val="20000"/>
              <a:lumOff val="80000"/>
            </a:schemeClr>
          </a:solidFill>
          <a:ln w="19050">
            <a:solidFill>
              <a:srgbClr val="9A57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Auf der Internetseite des Naturpark Fichtelgebirge findest du Informationen zu Quellflüssen.</a:t>
            </a:r>
          </a:p>
          <a:p>
            <a:pPr algn="ctr"/>
            <a:endParaRPr lang="de-DE" dirty="0">
              <a:solidFill>
                <a:schemeClr val="tx1"/>
              </a:solidFill>
            </a:endParaRPr>
          </a:p>
          <a:p>
            <a:r>
              <a:rPr lang="de-DE" sz="1200" dirty="0">
                <a:solidFill>
                  <a:schemeClr val="tx1"/>
                </a:solidFill>
              </a:rPr>
              <a:t>Zurück kommst du, wenn du auf der Internetseite rechts oben auf das Zeichen   </a:t>
            </a:r>
            <a:r>
              <a:rPr lang="de-DE" sz="1400" b="1" dirty="0">
                <a:solidFill>
                  <a:schemeClr val="tx1"/>
                </a:solidFill>
              </a:rPr>
              <a:t>-</a:t>
            </a:r>
            <a:r>
              <a:rPr lang="de-DE" sz="1200" dirty="0">
                <a:solidFill>
                  <a:schemeClr val="tx1"/>
                </a:solidFill>
              </a:rPr>
              <a:t>   klickst.</a:t>
            </a:r>
          </a:p>
          <a:p>
            <a:pPr algn="ctr"/>
            <a:endParaRPr lang="de-DE" sz="800" dirty="0">
              <a:solidFill>
                <a:schemeClr val="tx1"/>
              </a:solidFill>
            </a:endParaRPr>
          </a:p>
          <a:p>
            <a:pPr algn="ctr"/>
            <a:endParaRPr lang="de-DE" sz="800" dirty="0">
              <a:solidFill>
                <a:schemeClr val="tx1"/>
              </a:solidFill>
            </a:endParaRPr>
          </a:p>
          <a:p>
            <a:pPr algn="ctr"/>
            <a:r>
              <a:rPr lang="de-DE" dirty="0">
                <a:solidFill>
                  <a:schemeClr val="tx1"/>
                </a:solidFill>
                <a:hlinkClick r:id="rId3">
                  <a:extLst>
                    <a:ext uri="{A12FA001-AC4F-418D-AE19-62706E023703}">
                      <ahyp:hlinkClr xmlns="" xmlns:ahyp="http://schemas.microsoft.com/office/drawing/2018/hyperlinkcolor" val="tx"/>
                    </a:ext>
                  </a:extLst>
                </a:hlinkClick>
              </a:rPr>
              <a:t>https://naturpark-fichtelgebirge.org/entdecken/gewaesser/quellen/</a:t>
            </a:r>
            <a:endParaRPr lang="de-DE" dirty="0">
              <a:solidFill>
                <a:schemeClr val="tx1"/>
              </a:solidFill>
            </a:endParaRPr>
          </a:p>
          <a:p>
            <a:pPr algn="ctr"/>
            <a:endParaRPr lang="de-DE" sz="800" dirty="0">
              <a:solidFill>
                <a:schemeClr val="tx1"/>
              </a:solidFill>
            </a:endParaRPr>
          </a:p>
          <a:p>
            <a:pPr algn="ctr"/>
            <a:r>
              <a:rPr lang="de-DE" dirty="0">
                <a:solidFill>
                  <a:schemeClr val="tx1"/>
                </a:solidFill>
              </a:rPr>
              <a:t>Wichtiger Hinweis: Heidenaab und </a:t>
            </a:r>
            <a:r>
              <a:rPr lang="de-DE" dirty="0" err="1">
                <a:solidFill>
                  <a:schemeClr val="tx1"/>
                </a:solidFill>
              </a:rPr>
              <a:t>Fichtelnaab</a:t>
            </a:r>
            <a:r>
              <a:rPr lang="de-DE" dirty="0">
                <a:solidFill>
                  <a:schemeClr val="tx1"/>
                </a:solidFill>
              </a:rPr>
              <a:t> entspringen beide im Fichtelgebirge und vereinigen sich später zum Fluss Naab. </a:t>
            </a:r>
          </a:p>
        </p:txBody>
      </p:sp>
      <p:sp>
        <p:nvSpPr>
          <p:cNvPr id="30" name="Textfeld 29"/>
          <p:cNvSpPr txBox="1"/>
          <p:nvPr/>
        </p:nvSpPr>
        <p:spPr>
          <a:xfrm>
            <a:off x="11237976" y="2231136"/>
            <a:ext cx="627095" cy="246221"/>
          </a:xfrm>
          <a:prstGeom prst="rect">
            <a:avLst/>
          </a:prstGeom>
          <a:noFill/>
        </p:spPr>
        <p:txBody>
          <a:bodyPr wrap="none" rtlCol="0">
            <a:spAutoFit/>
          </a:bodyPr>
          <a:lstStyle/>
          <a:p>
            <a:r>
              <a:rPr lang="de-DE" sz="1000" dirty="0"/>
              <a:t>EIN/AUS</a:t>
            </a:r>
          </a:p>
        </p:txBody>
      </p:sp>
      <p:sp>
        <p:nvSpPr>
          <p:cNvPr id="59" name="Textfeld 58"/>
          <p:cNvSpPr txBox="1"/>
          <p:nvPr/>
        </p:nvSpPr>
        <p:spPr>
          <a:xfrm>
            <a:off x="11279562" y="3346367"/>
            <a:ext cx="627095" cy="246221"/>
          </a:xfrm>
          <a:prstGeom prst="rect">
            <a:avLst/>
          </a:prstGeom>
          <a:noFill/>
        </p:spPr>
        <p:txBody>
          <a:bodyPr wrap="none" rtlCol="0">
            <a:spAutoFit/>
          </a:bodyPr>
          <a:lstStyle/>
          <a:p>
            <a:r>
              <a:rPr lang="de-DE" sz="1000" dirty="0"/>
              <a:t>EIN/AUS</a:t>
            </a:r>
          </a:p>
        </p:txBody>
      </p:sp>
      <p:sp>
        <p:nvSpPr>
          <p:cNvPr id="60" name="Textfeld 59"/>
          <p:cNvSpPr txBox="1"/>
          <p:nvPr/>
        </p:nvSpPr>
        <p:spPr>
          <a:xfrm>
            <a:off x="11286190" y="4517587"/>
            <a:ext cx="627095" cy="246221"/>
          </a:xfrm>
          <a:prstGeom prst="rect">
            <a:avLst/>
          </a:prstGeom>
          <a:noFill/>
        </p:spPr>
        <p:txBody>
          <a:bodyPr wrap="none" rtlCol="0">
            <a:spAutoFit/>
          </a:bodyPr>
          <a:lstStyle/>
          <a:p>
            <a:r>
              <a:rPr lang="de-DE" sz="1000" dirty="0"/>
              <a:t>EIN/AUS</a:t>
            </a:r>
          </a:p>
        </p:txBody>
      </p:sp>
      <p:sp>
        <p:nvSpPr>
          <p:cNvPr id="61" name="Textfeld 60"/>
          <p:cNvSpPr txBox="1"/>
          <p:nvPr/>
        </p:nvSpPr>
        <p:spPr>
          <a:xfrm>
            <a:off x="11286190" y="5621573"/>
            <a:ext cx="627095" cy="246221"/>
          </a:xfrm>
          <a:prstGeom prst="rect">
            <a:avLst/>
          </a:prstGeom>
          <a:noFill/>
        </p:spPr>
        <p:txBody>
          <a:bodyPr wrap="none" rtlCol="0">
            <a:spAutoFit/>
          </a:bodyPr>
          <a:lstStyle/>
          <a:p>
            <a:r>
              <a:rPr lang="de-DE" sz="1000" dirty="0"/>
              <a:t>EIN/AUS</a:t>
            </a:r>
          </a:p>
        </p:txBody>
      </p:sp>
      <p:sp>
        <p:nvSpPr>
          <p:cNvPr id="40" name="Wolkenförmige Legende 39"/>
          <p:cNvSpPr/>
          <p:nvPr/>
        </p:nvSpPr>
        <p:spPr>
          <a:xfrm>
            <a:off x="9314351" y="47605"/>
            <a:ext cx="2753284" cy="1312452"/>
          </a:xfrm>
          <a:prstGeom prst="cloudCallout">
            <a:avLst>
              <a:gd name="adj1" fmla="val -48936"/>
              <a:gd name="adj2" fmla="val 61801"/>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9531588" y="253561"/>
            <a:ext cx="2218333" cy="861774"/>
          </a:xfrm>
          <a:prstGeom prst="rect">
            <a:avLst/>
          </a:prstGeom>
          <a:noFill/>
        </p:spPr>
        <p:txBody>
          <a:bodyPr wrap="square" rtlCol="0">
            <a:spAutoFit/>
          </a:bodyPr>
          <a:lstStyle/>
          <a:p>
            <a:pPr algn="ctr"/>
            <a:r>
              <a:rPr lang="de-DE" sz="2500" b="1" dirty="0">
                <a:latin typeface="Comic Sans MS" panose="030F0702030302020204" pitchFamily="66" charset="0"/>
              </a:rPr>
              <a:t>Ich bräuchte einen Tipp!</a:t>
            </a:r>
          </a:p>
        </p:txBody>
      </p:sp>
      <p:sp>
        <p:nvSpPr>
          <p:cNvPr id="41" name="Textfeld 40"/>
          <p:cNvSpPr txBox="1"/>
          <p:nvPr/>
        </p:nvSpPr>
        <p:spPr>
          <a:xfrm>
            <a:off x="489069" y="5704614"/>
            <a:ext cx="2489784" cy="369332"/>
          </a:xfrm>
          <a:prstGeom prst="rect">
            <a:avLst/>
          </a:prstGeom>
          <a:noFill/>
        </p:spPr>
        <p:txBody>
          <a:bodyPr wrap="none" rtlCol="0">
            <a:spAutoFit/>
          </a:bodyPr>
          <a:lstStyle/>
          <a:p>
            <a:r>
              <a:rPr lang="de-DE" b="1" dirty="0">
                <a:latin typeface="Comic Sans MS" panose="030F0702030302020204" pitchFamily="66" charset="0"/>
              </a:rPr>
              <a:t>Notiere die 4. Zahl.</a:t>
            </a:r>
          </a:p>
        </p:txBody>
      </p:sp>
      <p:sp>
        <p:nvSpPr>
          <p:cNvPr id="43" name="Textfeld 42"/>
          <p:cNvSpPr txBox="1"/>
          <p:nvPr/>
        </p:nvSpPr>
        <p:spPr>
          <a:xfrm>
            <a:off x="352121" y="197235"/>
            <a:ext cx="8411277" cy="477054"/>
          </a:xfrm>
          <a:prstGeom prst="rect">
            <a:avLst/>
          </a:prstGeom>
          <a:noFill/>
        </p:spPr>
        <p:txBody>
          <a:bodyPr wrap="none" rtlCol="0">
            <a:spAutoFit/>
          </a:bodyPr>
          <a:lstStyle/>
          <a:p>
            <a:r>
              <a:rPr lang="de-DE" sz="2500" b="1" dirty="0">
                <a:latin typeface="Comic Sans MS" panose="030F0702030302020204" pitchFamily="66" charset="0"/>
              </a:rPr>
              <a:t>Finde den </a:t>
            </a:r>
            <a:r>
              <a:rPr lang="de-DE" sz="2500" b="1" dirty="0" smtClean="0">
                <a:latin typeface="Comic Sans MS" panose="030F0702030302020204" pitchFamily="66" charset="0"/>
              </a:rPr>
              <a:t>Tresorraum </a:t>
            </a:r>
            <a:r>
              <a:rPr lang="de-DE" sz="2500" b="1" dirty="0">
                <a:latin typeface="Comic Sans MS" panose="030F0702030302020204" pitchFamily="66" charset="0"/>
              </a:rPr>
              <a:t>und knacke das Zahlenschloss!</a:t>
            </a:r>
          </a:p>
        </p:txBody>
      </p:sp>
      <p:sp>
        <p:nvSpPr>
          <p:cNvPr id="68" name="Textfeld 67"/>
          <p:cNvSpPr txBox="1"/>
          <p:nvPr/>
        </p:nvSpPr>
        <p:spPr>
          <a:xfrm>
            <a:off x="391145" y="6207088"/>
            <a:ext cx="8449342" cy="923330"/>
          </a:xfrm>
          <a:prstGeom prst="rect">
            <a:avLst/>
          </a:prstGeom>
          <a:noFill/>
        </p:spPr>
        <p:txBody>
          <a:bodyPr wrap="square" rtlCol="0">
            <a:spAutoFit/>
          </a:bodyPr>
          <a:lstStyle/>
          <a:p>
            <a:r>
              <a:rPr lang="de-DE" dirty="0"/>
              <a:t>Spielidee und didaktisches Konzept: Schenk, V. &amp; A. Jahreiß (2021), in Anlehnung an </a:t>
            </a:r>
            <a:r>
              <a:rPr lang="de-DE" dirty="0" smtClean="0"/>
              <a:t>Klinge, </a:t>
            </a:r>
            <a:r>
              <a:rPr lang="de-DE" dirty="0"/>
              <a:t>J.-M. mit Team: </a:t>
            </a:r>
            <a:r>
              <a:rPr lang="de-DE" dirty="0">
                <a:hlinkClick r:id="rId4"/>
              </a:rPr>
              <a:t>https://halbtagsblog.de/downloads/lerntheken-2/downloads/</a:t>
            </a:r>
            <a:endParaRPr lang="de-DE" dirty="0"/>
          </a:p>
          <a:p>
            <a:endParaRPr lang="de-DE" dirty="0"/>
          </a:p>
        </p:txBody>
      </p:sp>
      <p:sp>
        <p:nvSpPr>
          <p:cNvPr id="69" name="Textfeld 68"/>
          <p:cNvSpPr txBox="1"/>
          <p:nvPr/>
        </p:nvSpPr>
        <p:spPr>
          <a:xfrm>
            <a:off x="11465349" y="6414277"/>
            <a:ext cx="1233377" cy="276999"/>
          </a:xfrm>
          <a:prstGeom prst="rect">
            <a:avLst/>
          </a:prstGeom>
          <a:noFill/>
        </p:spPr>
        <p:txBody>
          <a:bodyPr wrap="square" rtlCol="0">
            <a:spAutoFit/>
          </a:bodyPr>
          <a:lstStyle/>
          <a:p>
            <a:r>
              <a:rPr lang="de-DE" sz="1200" dirty="0" smtClean="0"/>
              <a:t>CC-BY-SA</a:t>
            </a:r>
            <a:endParaRPr lang="de-DE" sz="1200" dirty="0"/>
          </a:p>
        </p:txBody>
      </p:sp>
      <p:sp>
        <p:nvSpPr>
          <p:cNvPr id="70" name="Textfeld 69">
            <a:extLst>
              <a:ext uri="{FF2B5EF4-FFF2-40B4-BE49-F238E27FC236}">
                <a16:creationId xmlns:a16="http://schemas.microsoft.com/office/drawing/2014/main" id="{217D6996-7B03-40FF-9509-62F9BF4C128A}"/>
              </a:ext>
            </a:extLst>
          </p:cNvPr>
          <p:cNvSpPr txBox="1"/>
          <p:nvPr/>
        </p:nvSpPr>
        <p:spPr>
          <a:xfrm>
            <a:off x="501015" y="1969937"/>
            <a:ext cx="3940510" cy="1200329"/>
          </a:xfrm>
          <a:prstGeom prst="rect">
            <a:avLst/>
          </a:prstGeom>
          <a:noFill/>
        </p:spPr>
        <p:txBody>
          <a:bodyPr wrap="square" rtlCol="0">
            <a:spAutoFit/>
          </a:bodyPr>
          <a:lstStyle/>
          <a:p>
            <a:r>
              <a:rPr lang="de-DE" dirty="0"/>
              <a:t>Im Fichtelgebirge gibt es zwar einige Höhlen, aber </a:t>
            </a:r>
            <a:r>
              <a:rPr lang="de-DE" dirty="0" smtClean="0"/>
              <a:t>die </a:t>
            </a:r>
            <a:r>
              <a:rPr lang="de-DE" dirty="0"/>
              <a:t>vielen Münzen sucht man dort vergeblich. Wir müssen noch ein Stück weiter. </a:t>
            </a:r>
          </a:p>
        </p:txBody>
      </p:sp>
      <p:sp>
        <p:nvSpPr>
          <p:cNvPr id="71" name="Textfeld 70">
            <a:extLst>
              <a:ext uri="{FF2B5EF4-FFF2-40B4-BE49-F238E27FC236}">
                <a16:creationId xmlns:a16="http://schemas.microsoft.com/office/drawing/2014/main" id="{001BBCF4-2F04-4ED3-A134-5504ABFE6951}"/>
              </a:ext>
            </a:extLst>
          </p:cNvPr>
          <p:cNvSpPr txBox="1"/>
          <p:nvPr/>
        </p:nvSpPr>
        <p:spPr>
          <a:xfrm>
            <a:off x="995975" y="3597412"/>
            <a:ext cx="3390628" cy="369332"/>
          </a:xfrm>
          <a:prstGeom prst="rect">
            <a:avLst/>
          </a:prstGeom>
          <a:noFill/>
        </p:spPr>
        <p:txBody>
          <a:bodyPr wrap="square" rtlCol="0">
            <a:spAutoFit/>
          </a:bodyPr>
          <a:lstStyle/>
          <a:p>
            <a:r>
              <a:rPr lang="de-DE" dirty="0"/>
              <a:t>Diercke Grundschulatlas, S. 16-17 </a:t>
            </a:r>
          </a:p>
        </p:txBody>
      </p:sp>
      <p:sp>
        <p:nvSpPr>
          <p:cNvPr id="72" name="Textfeld 71">
            <a:extLst>
              <a:ext uri="{FF2B5EF4-FFF2-40B4-BE49-F238E27FC236}">
                <a16:creationId xmlns:a16="http://schemas.microsoft.com/office/drawing/2014/main" id="{5C87DA36-F5A6-4F77-903F-4A745D99B195}"/>
              </a:ext>
            </a:extLst>
          </p:cNvPr>
          <p:cNvSpPr txBox="1"/>
          <p:nvPr/>
        </p:nvSpPr>
        <p:spPr>
          <a:xfrm>
            <a:off x="992026" y="4047303"/>
            <a:ext cx="3179882" cy="646331"/>
          </a:xfrm>
          <a:prstGeom prst="rect">
            <a:avLst/>
          </a:prstGeom>
          <a:noFill/>
        </p:spPr>
        <p:txBody>
          <a:bodyPr wrap="square" rtlCol="0">
            <a:spAutoFit/>
          </a:bodyPr>
          <a:lstStyle/>
          <a:p>
            <a:r>
              <a:rPr lang="de-DE" dirty="0"/>
              <a:t>Auf unserem Weg entdecken wir viele Quellen von Flüssen.</a:t>
            </a:r>
          </a:p>
        </p:txBody>
      </p:sp>
      <p:sp>
        <p:nvSpPr>
          <p:cNvPr id="73" name="Textfeld 72">
            <a:extLst>
              <a:ext uri="{FF2B5EF4-FFF2-40B4-BE49-F238E27FC236}">
                <a16:creationId xmlns:a16="http://schemas.microsoft.com/office/drawing/2014/main" id="{659B889C-DE24-466D-8DF9-9C2FBA9D924F}"/>
              </a:ext>
            </a:extLst>
          </p:cNvPr>
          <p:cNvSpPr txBox="1"/>
          <p:nvPr/>
        </p:nvSpPr>
        <p:spPr>
          <a:xfrm>
            <a:off x="999278" y="4757142"/>
            <a:ext cx="2928405" cy="646331"/>
          </a:xfrm>
          <a:prstGeom prst="rect">
            <a:avLst/>
          </a:prstGeom>
          <a:noFill/>
        </p:spPr>
        <p:txBody>
          <a:bodyPr wrap="square" rtlCol="0">
            <a:spAutoFit/>
          </a:bodyPr>
          <a:lstStyle/>
          <a:p>
            <a:r>
              <a:rPr lang="de-DE" dirty="0"/>
              <a:t>Wie viele Flüsse entspringen im Fichtelgebirge? </a:t>
            </a:r>
          </a:p>
        </p:txBody>
      </p:sp>
      <p:sp>
        <p:nvSpPr>
          <p:cNvPr id="74" name="Pfeil nach rechts 8">
            <a:extLst>
              <a:ext uri="{FF2B5EF4-FFF2-40B4-BE49-F238E27FC236}">
                <a16:creationId xmlns:a16="http://schemas.microsoft.com/office/drawing/2014/main" id="{7CFFE2BE-A998-41C5-AE9C-94B15244E07F}"/>
              </a:ext>
            </a:extLst>
          </p:cNvPr>
          <p:cNvSpPr/>
          <p:nvPr/>
        </p:nvSpPr>
        <p:spPr>
          <a:xfrm>
            <a:off x="629099" y="3645899"/>
            <a:ext cx="261043" cy="246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Explosion 1 10">
            <a:extLst>
              <a:ext uri="{FF2B5EF4-FFF2-40B4-BE49-F238E27FC236}">
                <a16:creationId xmlns:a16="http://schemas.microsoft.com/office/drawing/2014/main" id="{249039A3-6333-47DF-9DA6-318A40B750C8}"/>
              </a:ext>
            </a:extLst>
          </p:cNvPr>
          <p:cNvSpPr/>
          <p:nvPr/>
        </p:nvSpPr>
        <p:spPr>
          <a:xfrm>
            <a:off x="622580" y="4162450"/>
            <a:ext cx="274080" cy="32794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Textfeld 75">
            <a:extLst>
              <a:ext uri="{FF2B5EF4-FFF2-40B4-BE49-F238E27FC236}">
                <a16:creationId xmlns:a16="http://schemas.microsoft.com/office/drawing/2014/main" id="{4A4FFF7A-AB34-4405-AECF-5A2C065F0804}"/>
              </a:ext>
            </a:extLst>
          </p:cNvPr>
          <p:cNvSpPr txBox="1"/>
          <p:nvPr/>
        </p:nvSpPr>
        <p:spPr>
          <a:xfrm>
            <a:off x="612179" y="4763038"/>
            <a:ext cx="267561" cy="461665"/>
          </a:xfrm>
          <a:prstGeom prst="rect">
            <a:avLst/>
          </a:prstGeom>
          <a:noFill/>
        </p:spPr>
        <p:txBody>
          <a:bodyPr wrap="square" rtlCol="0">
            <a:spAutoFit/>
          </a:bodyPr>
          <a:lstStyle/>
          <a:p>
            <a:r>
              <a:rPr lang="de-DE" sz="2400" b="1" dirty="0">
                <a:solidFill>
                  <a:srgbClr val="0070C0"/>
                </a:solidFill>
              </a:rPr>
              <a:t>?</a:t>
            </a:r>
          </a:p>
        </p:txBody>
      </p:sp>
      <p:pic>
        <p:nvPicPr>
          <p:cNvPr id="3" name="gelbe Tippkart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62281" y="1854229"/>
            <a:ext cx="2591095" cy="4073243"/>
          </a:xfrm>
          <a:prstGeom prst="rect">
            <a:avLst/>
          </a:prstGeom>
        </p:spPr>
      </p:pic>
      <p:sp>
        <p:nvSpPr>
          <p:cNvPr id="55" name="Interaktive Schaltfläche: Anpassen 54">
            <a:hlinkClick r:id="" action="ppaction://noaction" highlightClick="1"/>
          </p:cNvPr>
          <p:cNvSpPr/>
          <p:nvPr/>
        </p:nvSpPr>
        <p:spPr>
          <a:xfrm>
            <a:off x="373216" y="1040234"/>
            <a:ext cx="1259251" cy="566181"/>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Interaktive Schaltfläche: Anpassen 76">
            <a:hlinkClick r:id="" action="ppaction://noaction" highlightClick="1"/>
          </p:cNvPr>
          <p:cNvSpPr/>
          <p:nvPr/>
        </p:nvSpPr>
        <p:spPr>
          <a:xfrm>
            <a:off x="1800752" y="1040234"/>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Textfeld 77"/>
          <p:cNvSpPr txBox="1"/>
          <p:nvPr/>
        </p:nvSpPr>
        <p:spPr>
          <a:xfrm flipH="1">
            <a:off x="358344" y="1133345"/>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1. Zahl</a:t>
            </a:r>
          </a:p>
        </p:txBody>
      </p:sp>
      <p:sp>
        <p:nvSpPr>
          <p:cNvPr id="79" name="Textfeld 78"/>
          <p:cNvSpPr txBox="1"/>
          <p:nvPr/>
        </p:nvSpPr>
        <p:spPr>
          <a:xfrm flipH="1">
            <a:off x="1790868" y="1133345"/>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2. Zahl</a:t>
            </a:r>
          </a:p>
        </p:txBody>
      </p:sp>
      <p:sp>
        <p:nvSpPr>
          <p:cNvPr id="80" name="Interaktive Schaltfläche: Anpassen 79">
            <a:hlinkClick r:id="" action="ppaction://noaction" highlightClick="1"/>
          </p:cNvPr>
          <p:cNvSpPr/>
          <p:nvPr/>
        </p:nvSpPr>
        <p:spPr>
          <a:xfrm>
            <a:off x="3227687" y="1040234"/>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Interaktive Schaltfläche: Anpassen 80">
            <a:hlinkClick r:id="" action="ppaction://noaction" highlightClick="1"/>
          </p:cNvPr>
          <p:cNvSpPr/>
          <p:nvPr/>
        </p:nvSpPr>
        <p:spPr>
          <a:xfrm>
            <a:off x="4640680" y="1047108"/>
            <a:ext cx="1259251" cy="552432"/>
          </a:xfrm>
          <a:prstGeom prst="actionButtonBlank">
            <a:avLst/>
          </a:prstGeom>
          <a:solidFill>
            <a:srgbClr val="5B9BD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Interaktive Schaltfläche: Anpassen 81">
            <a:hlinkClick r:id="" action="ppaction://noaction" highlightClick="1"/>
          </p:cNvPr>
          <p:cNvSpPr/>
          <p:nvPr/>
        </p:nvSpPr>
        <p:spPr>
          <a:xfrm>
            <a:off x="6062402" y="1047108"/>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Interaktive Schaltfläche: Anpassen 82">
            <a:hlinkClick r:id="" action="ppaction://noaction" highlightClick="1"/>
          </p:cNvPr>
          <p:cNvSpPr/>
          <p:nvPr/>
        </p:nvSpPr>
        <p:spPr>
          <a:xfrm>
            <a:off x="7469662" y="1055430"/>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Textfeld 83"/>
          <p:cNvSpPr txBox="1"/>
          <p:nvPr/>
        </p:nvSpPr>
        <p:spPr>
          <a:xfrm flipH="1">
            <a:off x="3208012" y="1131784"/>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3. Zahl</a:t>
            </a:r>
          </a:p>
        </p:txBody>
      </p:sp>
      <p:sp>
        <p:nvSpPr>
          <p:cNvPr id="85" name="Textfeld 84"/>
          <p:cNvSpPr txBox="1"/>
          <p:nvPr/>
        </p:nvSpPr>
        <p:spPr>
          <a:xfrm flipH="1">
            <a:off x="4611531" y="1146980"/>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4. Zahl</a:t>
            </a:r>
          </a:p>
        </p:txBody>
      </p:sp>
      <p:sp>
        <p:nvSpPr>
          <p:cNvPr id="86" name="Textfeld 85"/>
          <p:cNvSpPr txBox="1"/>
          <p:nvPr/>
        </p:nvSpPr>
        <p:spPr>
          <a:xfrm flipH="1">
            <a:off x="6044518" y="1143182"/>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5. Zahl</a:t>
            </a:r>
          </a:p>
        </p:txBody>
      </p:sp>
      <p:sp>
        <p:nvSpPr>
          <p:cNvPr id="87" name="Textfeld 86"/>
          <p:cNvSpPr txBox="1"/>
          <p:nvPr/>
        </p:nvSpPr>
        <p:spPr>
          <a:xfrm flipH="1">
            <a:off x="7443933" y="1154148"/>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6. Zahl</a:t>
            </a:r>
          </a:p>
        </p:txBody>
      </p:sp>
    </p:spTree>
    <p:extLst>
      <p:ext uri="{BB962C8B-B14F-4D97-AF65-F5344CB8AC3E}">
        <p14:creationId xmlns:p14="http://schemas.microsoft.com/office/powerpoint/2010/main" val="36217994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1.25E-6 -1.85185E-6 L -0.66419 -0.00879 " pathEditMode="relative" rAng="0" ptsTypes="AA">
                                      <p:cBhvr>
                                        <p:cTn id="6" dur="2000" fill="hold"/>
                                        <p:tgtEl>
                                          <p:spTgt spid="54"/>
                                        </p:tgtEl>
                                        <p:attrNameLst>
                                          <p:attrName>ppt_x</p:attrName>
                                          <p:attrName>ppt_y</p:attrName>
                                        </p:attrNameLst>
                                      </p:cBhvr>
                                      <p:rCtr x="-33216" y="-44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1.25E-6 -1.85185E-6 L 0.25 -1.85185E-6 " pathEditMode="relative" rAng="0" ptsTypes="AA">
                                      <p:cBhvr>
                                        <p:cTn id="10" dur="2000" fill="hold"/>
                                        <p:tgtEl>
                                          <p:spTgt spid="54"/>
                                        </p:tgtEl>
                                        <p:attrNameLst>
                                          <p:attrName>ppt_x</p:attrName>
                                          <p:attrName>ppt_y</p:attrName>
                                        </p:attrNameLst>
                                      </p:cBhvr>
                                      <p:rCtr x="12500" y="0"/>
                                    </p:animMotion>
                                  </p:childTnLst>
                                </p:cTn>
                              </p:par>
                            </p:childTnLst>
                          </p:cTn>
                        </p:par>
                      </p:childTnLst>
                    </p:cTn>
                  </p:par>
                </p:childTnLst>
              </p:cTn>
              <p:nextCondLst>
                <p:cond evt="onClick" delay="0">
                  <p:tgtEl>
                    <p:spTgt spid="36"/>
                  </p:tgtEl>
                </p:cond>
              </p:nextCondLst>
            </p:seq>
            <p:seq concurrent="1" nextAc="seek">
              <p:cTn id="11" restart="whenNotActive" fill="hold" evtFilter="cancelBubble" nodeType="interactiveSeq">
                <p:stCondLst>
                  <p:cond evt="onClick" delay="0">
                    <p:tgtEl>
                      <p:spTgt spid="44"/>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2.08333E-6 -1.11111E-6 L -1.1388 0.0044 " pathEditMode="relative" rAng="0" ptsTypes="AA">
                                      <p:cBhvr>
                                        <p:cTn id="15" dur="2000" fill="hold"/>
                                        <p:tgtEl>
                                          <p:spTgt spid="3"/>
                                        </p:tgtEl>
                                        <p:attrNameLst>
                                          <p:attrName>ppt_x</p:attrName>
                                          <p:attrName>ppt_y</p:attrName>
                                        </p:attrNameLst>
                                      </p:cBhvr>
                                      <p:rCtr x="-56940" y="208"/>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2.08333E-6 -1.11111E-6 L 0.25 -1.11111E-6 " pathEditMode="relative" rAng="0" ptsTypes="AA">
                                      <p:cBhvr>
                                        <p:cTn id="19" dur="2000" fill="hold"/>
                                        <p:tgtEl>
                                          <p:spTgt spid="3"/>
                                        </p:tgtEl>
                                        <p:attrNameLst>
                                          <p:attrName>ppt_x</p:attrName>
                                          <p:attrName>ppt_y</p:attrName>
                                        </p:attrNameLst>
                                      </p:cBhvr>
                                      <p:rCtr x="12500" y="0"/>
                                    </p:animMotion>
                                  </p:childTnLst>
                                </p:cTn>
                              </p:par>
                            </p:childTnLst>
                          </p:cTn>
                        </p:par>
                      </p:childTnLst>
                    </p:cTn>
                  </p:par>
                </p:childTnLst>
              </p:cTn>
              <p:nextCondLst>
                <p:cond evt="onClick" delay="0">
                  <p:tgtEl>
                    <p:spTgt spid="44"/>
                  </p:tgtEl>
                </p:cond>
              </p:nextCondLst>
            </p:seq>
            <p:seq concurrent="1" nextAc="seek">
              <p:cTn id="20" restart="whenNotActive" fill="hold" evtFilter="cancelBubble" nodeType="interactiveSeq">
                <p:stCondLst>
                  <p:cond evt="onClick" delay="0">
                    <p:tgtEl>
                      <p:spTgt spid="45"/>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grpId="0" nodeType="clickEffect">
                                  <p:stCondLst>
                                    <p:cond delay="0"/>
                                  </p:stCondLst>
                                  <p:childTnLst>
                                    <p:animMotion origin="layout" path="M -0.98763 -0.01898 L -1.61992 -0.00995 " pathEditMode="relative" rAng="0" ptsTypes="AA">
                                      <p:cBhvr>
                                        <p:cTn id="24" dur="2000" fill="hold"/>
                                        <p:tgtEl>
                                          <p:spTgt spid="57"/>
                                        </p:tgtEl>
                                        <p:attrNameLst>
                                          <p:attrName>ppt_x</p:attrName>
                                          <p:attrName>ppt_y</p:attrName>
                                        </p:attrNameLst>
                                      </p:cBhvr>
                                      <p:rCtr x="-31615" y="44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grpId="1" nodeType="clickEffect">
                                  <p:stCondLst>
                                    <p:cond delay="0"/>
                                  </p:stCondLst>
                                  <p:childTnLst>
                                    <p:animMotion origin="layout" path="M 2.29167E-6 -3.33333E-6 L 0.25 -3.33333E-6 " pathEditMode="relative" rAng="0" ptsTypes="AA">
                                      <p:cBhvr>
                                        <p:cTn id="28" dur="2000" fill="hold"/>
                                        <p:tgtEl>
                                          <p:spTgt spid="57"/>
                                        </p:tgtEl>
                                        <p:attrNameLst>
                                          <p:attrName>ppt_x</p:attrName>
                                          <p:attrName>ppt_y</p:attrName>
                                        </p:attrNameLst>
                                      </p:cBhvr>
                                      <p:rCtr x="12500" y="0"/>
                                    </p:animMotion>
                                  </p:childTnLst>
                                </p:cTn>
                              </p:par>
                            </p:childTnLst>
                          </p:cTn>
                        </p:par>
                      </p:childTnLst>
                    </p:cTn>
                  </p:par>
                </p:childTnLst>
              </p:cTn>
              <p:nextCondLst>
                <p:cond evt="onClick" delay="0">
                  <p:tgtEl>
                    <p:spTgt spid="45"/>
                  </p:tgtEl>
                </p:cond>
              </p:nextCondLst>
            </p:seq>
            <p:seq concurrent="1" nextAc="seek">
              <p:cTn id="29" restart="whenNotActive" fill="hold" evtFilter="cancelBubble" nodeType="interactiveSeq">
                <p:stCondLst>
                  <p:cond evt="onClick" delay="0">
                    <p:tgtEl>
                      <p:spTgt spid="46"/>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grpId="0" nodeType="clickEffect">
                                  <p:stCondLst>
                                    <p:cond delay="0"/>
                                  </p:stCondLst>
                                  <p:childTnLst>
                                    <p:animMotion origin="layout" path="M -6.25E-7 -3.33333E-6 L -2.09648 -0.02477 " pathEditMode="relative" rAng="0" ptsTypes="AA">
                                      <p:cBhvr>
                                        <p:cTn id="33" dur="2000" fill="hold"/>
                                        <p:tgtEl>
                                          <p:spTgt spid="58"/>
                                        </p:tgtEl>
                                        <p:attrNameLst>
                                          <p:attrName>ppt_x</p:attrName>
                                          <p:attrName>ppt_y</p:attrName>
                                        </p:attrNameLst>
                                      </p:cBhvr>
                                      <p:rCtr x="-104831" y="-1250"/>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grpId="1" nodeType="clickEffect">
                                  <p:stCondLst>
                                    <p:cond delay="0"/>
                                  </p:stCondLst>
                                  <p:childTnLst>
                                    <p:animMotion origin="layout" path="M -6.25E-7 -3.33333E-6 L 0.25 -3.33333E-6 " pathEditMode="relative" rAng="0" ptsTypes="AA">
                                      <p:cBhvr>
                                        <p:cTn id="37" dur="2000" fill="hold"/>
                                        <p:tgtEl>
                                          <p:spTgt spid="58"/>
                                        </p:tgtEl>
                                        <p:attrNameLst>
                                          <p:attrName>ppt_x</p:attrName>
                                          <p:attrName>ppt_y</p:attrName>
                                        </p:attrNameLst>
                                      </p:cBhvr>
                                      <p:rCtr x="12500" y="0"/>
                                    </p:animMotion>
                                  </p:childTnLst>
                                </p:cTn>
                              </p:par>
                            </p:childTnLst>
                          </p:cTn>
                        </p:par>
                      </p:childTnLst>
                    </p:cTn>
                  </p:par>
                </p:childTnLst>
              </p:cTn>
              <p:nextCondLst>
                <p:cond evt="onClick" delay="0">
                  <p:tgtEl>
                    <p:spTgt spid="46"/>
                  </p:tgtEl>
                </p:cond>
              </p:nextCondLst>
            </p:seq>
          </p:childTnLst>
        </p:cTn>
      </p:par>
    </p:tnLst>
    <p:bldLst>
      <p:bldP spid="54" grpId="0" animBg="1"/>
      <p:bldP spid="54" grpId="1" animBg="1"/>
      <p:bldP spid="57" grpId="0" animBg="1"/>
      <p:bldP spid="57" grpId="1" animBg="1"/>
      <p:bldP spid="58" grpId="0" animBg="1"/>
      <p:bldP spid="5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hteck 41"/>
          <p:cNvSpPr/>
          <p:nvPr/>
        </p:nvSpPr>
        <p:spPr>
          <a:xfrm>
            <a:off x="9151217" y="222"/>
            <a:ext cx="303605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violette Taste"/>
          <p:cNvSpPr/>
          <p:nvPr/>
        </p:nvSpPr>
        <p:spPr>
          <a:xfrm>
            <a:off x="11134161" y="5243271"/>
            <a:ext cx="917898" cy="369158"/>
          </a:xfrm>
          <a:prstGeom prst="ellipse">
            <a:avLst/>
          </a:prstGeom>
          <a:solidFill>
            <a:srgbClr val="9A57C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grüne Taste"/>
          <p:cNvSpPr/>
          <p:nvPr/>
        </p:nvSpPr>
        <p:spPr>
          <a:xfrm>
            <a:off x="11117586" y="4094768"/>
            <a:ext cx="917898" cy="402718"/>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gelbe Taste"/>
          <p:cNvSpPr/>
          <p:nvPr/>
        </p:nvSpPr>
        <p:spPr>
          <a:xfrm>
            <a:off x="11111021" y="2904216"/>
            <a:ext cx="917898" cy="402718"/>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ote Taste"/>
          <p:cNvSpPr/>
          <p:nvPr/>
        </p:nvSpPr>
        <p:spPr>
          <a:xfrm>
            <a:off x="11117586" y="1809365"/>
            <a:ext cx="917898" cy="402718"/>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1" y="6"/>
            <a:ext cx="9155949" cy="6858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93015" y="1825625"/>
            <a:ext cx="2950032" cy="4351338"/>
          </a:xfrm>
        </p:spPr>
      </p:pic>
      <p:sp>
        <p:nvSpPr>
          <p:cNvPr id="32" name="Textfeld 31"/>
          <p:cNvSpPr txBox="1"/>
          <p:nvPr/>
        </p:nvSpPr>
        <p:spPr>
          <a:xfrm flipH="1">
            <a:off x="9270520" y="1698939"/>
            <a:ext cx="1722097" cy="646331"/>
          </a:xfrm>
          <a:prstGeom prst="rect">
            <a:avLst/>
          </a:prstGeom>
          <a:noFill/>
        </p:spPr>
        <p:txBody>
          <a:bodyPr wrap="square" rtlCol="0">
            <a:spAutoFit/>
          </a:bodyPr>
          <a:lstStyle/>
          <a:p>
            <a:r>
              <a:rPr lang="de-DE" b="1" dirty="0">
                <a:latin typeface="Comic Sans MS" panose="030F0702030302020204" pitchFamily="66" charset="0"/>
              </a:rPr>
              <a:t>mit Zahlen oder Rastern</a:t>
            </a:r>
          </a:p>
        </p:txBody>
      </p:sp>
      <p:sp>
        <p:nvSpPr>
          <p:cNvPr id="33" name="Textfeld 32"/>
          <p:cNvSpPr txBox="1"/>
          <p:nvPr/>
        </p:nvSpPr>
        <p:spPr>
          <a:xfrm flipH="1">
            <a:off x="9277903" y="2756304"/>
            <a:ext cx="1941012" cy="646331"/>
          </a:xfrm>
          <a:prstGeom prst="rect">
            <a:avLst/>
          </a:prstGeom>
          <a:noFill/>
        </p:spPr>
        <p:txBody>
          <a:bodyPr wrap="square" rtlCol="0">
            <a:spAutoFit/>
          </a:bodyPr>
          <a:lstStyle/>
          <a:p>
            <a:r>
              <a:rPr lang="de-DE" b="1" dirty="0">
                <a:latin typeface="Comic Sans MS" panose="030F0702030302020204" pitchFamily="66" charset="0"/>
              </a:rPr>
              <a:t>mit Skizzen oder Bildern</a:t>
            </a:r>
          </a:p>
        </p:txBody>
      </p:sp>
      <p:sp>
        <p:nvSpPr>
          <p:cNvPr id="34" name="Textfeld 33"/>
          <p:cNvSpPr txBox="1"/>
          <p:nvPr/>
        </p:nvSpPr>
        <p:spPr>
          <a:xfrm flipH="1">
            <a:off x="9277903" y="3955306"/>
            <a:ext cx="1996181" cy="646331"/>
          </a:xfrm>
          <a:prstGeom prst="rect">
            <a:avLst/>
          </a:prstGeom>
          <a:noFill/>
        </p:spPr>
        <p:txBody>
          <a:bodyPr wrap="square" rtlCol="0">
            <a:spAutoFit/>
          </a:bodyPr>
          <a:lstStyle/>
          <a:p>
            <a:r>
              <a:rPr lang="de-DE" b="1" dirty="0">
                <a:latin typeface="Comic Sans MS" panose="030F0702030302020204" pitchFamily="66" charset="0"/>
              </a:rPr>
              <a:t>zum Bewegen oder Ertasten</a:t>
            </a:r>
          </a:p>
        </p:txBody>
      </p:sp>
      <p:sp>
        <p:nvSpPr>
          <p:cNvPr id="35" name="Textfeld 34"/>
          <p:cNvSpPr txBox="1"/>
          <p:nvPr/>
        </p:nvSpPr>
        <p:spPr>
          <a:xfrm flipH="1">
            <a:off x="9277903" y="5066134"/>
            <a:ext cx="1734305" cy="646331"/>
          </a:xfrm>
          <a:prstGeom prst="rect">
            <a:avLst/>
          </a:prstGeom>
          <a:noFill/>
        </p:spPr>
        <p:txBody>
          <a:bodyPr wrap="square" rtlCol="0">
            <a:spAutoFit/>
          </a:bodyPr>
          <a:lstStyle/>
          <a:p>
            <a:r>
              <a:rPr lang="de-DE" b="1" dirty="0">
                <a:latin typeface="Comic Sans MS" panose="030F0702030302020204" pitchFamily="66" charset="0"/>
              </a:rPr>
              <a:t>zum Lesen oder Hören</a:t>
            </a:r>
          </a:p>
        </p:txBody>
      </p:sp>
      <p:sp>
        <p:nvSpPr>
          <p:cNvPr id="48" name="Interaktive Schaltfläche: Zurück oder Vorherige(r) 47">
            <a:hlinkClick r:id="" action="ppaction://hlinkshowjump?jump=previousslide" highlightClick="1"/>
          </p:cNvPr>
          <p:cNvSpPr/>
          <p:nvPr/>
        </p:nvSpPr>
        <p:spPr>
          <a:xfrm>
            <a:off x="9875234" y="6218371"/>
            <a:ext cx="512668" cy="500360"/>
          </a:xfrm>
          <a:prstGeom prst="actionButtonBackPrevious">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Interaktive Schaltfläche: Nächste(r) oder Weiter 46">
            <a:hlinkClick r:id="" action="ppaction://hlinkshowjump?jump=nextslide" highlightClick="1"/>
          </p:cNvPr>
          <p:cNvSpPr/>
          <p:nvPr/>
        </p:nvSpPr>
        <p:spPr>
          <a:xfrm>
            <a:off x="10883981" y="6218371"/>
            <a:ext cx="500360" cy="500360"/>
          </a:xfrm>
          <a:prstGeom prst="actionButtonForwardNext">
            <a:avLst/>
          </a:prstGeom>
          <a:solidFill>
            <a:schemeClr val="accent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345592" y="1684993"/>
            <a:ext cx="8438196" cy="451138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464341" y="1838185"/>
            <a:ext cx="4063529" cy="420499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ote Tippkarte"/>
          <p:cNvSpPr/>
          <p:nvPr/>
        </p:nvSpPr>
        <p:spPr>
          <a:xfrm>
            <a:off x="12825735" y="2020180"/>
            <a:ext cx="3743371" cy="3870251"/>
          </a:xfrm>
          <a:prstGeom prst="rect">
            <a:avLst/>
          </a:prstGeom>
          <a:solidFill>
            <a:schemeClr val="accent4">
              <a:lumMod val="20000"/>
              <a:lumOff val="8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Die Stadt liegt im Süden des Planquadrats J2. </a:t>
            </a:r>
          </a:p>
        </p:txBody>
      </p:sp>
      <p:sp>
        <p:nvSpPr>
          <p:cNvPr id="57" name="grüne Tippkarte"/>
          <p:cNvSpPr/>
          <p:nvPr/>
        </p:nvSpPr>
        <p:spPr>
          <a:xfrm>
            <a:off x="24476343" y="2066167"/>
            <a:ext cx="3743371" cy="3870251"/>
          </a:xfrm>
          <a:prstGeom prst="rect">
            <a:avLst/>
          </a:prstGeom>
          <a:solidFill>
            <a:schemeClr val="accent4">
              <a:lumMod val="20000"/>
              <a:lumOff val="8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Miss mit deinem Lineal von der Quelle des Weißen Mains 3 cm in Richtung Norden. </a:t>
            </a:r>
          </a:p>
        </p:txBody>
      </p:sp>
      <p:sp>
        <p:nvSpPr>
          <p:cNvPr id="58" name="violette Tippkarte"/>
          <p:cNvSpPr/>
          <p:nvPr/>
        </p:nvSpPr>
        <p:spPr>
          <a:xfrm>
            <a:off x="30289309" y="2066167"/>
            <a:ext cx="3743371" cy="3870251"/>
          </a:xfrm>
          <a:prstGeom prst="rect">
            <a:avLst/>
          </a:prstGeom>
          <a:solidFill>
            <a:schemeClr val="accent4">
              <a:lumMod val="20000"/>
              <a:lumOff val="80000"/>
            </a:schemeClr>
          </a:solidFill>
          <a:ln w="19050">
            <a:solidFill>
              <a:srgbClr val="9A57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Rund um das Fichtelgebirge liegen mehrere größere Städte. Im Osten findest du Wunsiedel und Marktredwitz und im Südwesten Bayreuth. Im Nordwesten befindet sich die Stadt Münchberg -  an der Autobahn in Richtung Berlin und am Südrand des Frankenwaldes gelegen. </a:t>
            </a:r>
          </a:p>
          <a:p>
            <a:pPr algn="ctr"/>
            <a:endParaRPr lang="de-DE" dirty="0">
              <a:solidFill>
                <a:schemeClr val="tx1"/>
              </a:solidFill>
            </a:endParaRPr>
          </a:p>
          <a:p>
            <a:pPr algn="ctr"/>
            <a:endParaRPr lang="de-DE" dirty="0"/>
          </a:p>
        </p:txBody>
      </p:sp>
      <p:sp>
        <p:nvSpPr>
          <p:cNvPr id="30" name="Textfeld 29"/>
          <p:cNvSpPr txBox="1"/>
          <p:nvPr/>
        </p:nvSpPr>
        <p:spPr>
          <a:xfrm>
            <a:off x="11237976" y="2231136"/>
            <a:ext cx="627095" cy="246221"/>
          </a:xfrm>
          <a:prstGeom prst="rect">
            <a:avLst/>
          </a:prstGeom>
          <a:noFill/>
        </p:spPr>
        <p:txBody>
          <a:bodyPr wrap="none" rtlCol="0">
            <a:spAutoFit/>
          </a:bodyPr>
          <a:lstStyle/>
          <a:p>
            <a:r>
              <a:rPr lang="de-DE" sz="1000" dirty="0"/>
              <a:t>EIN/AUS</a:t>
            </a:r>
          </a:p>
        </p:txBody>
      </p:sp>
      <p:sp>
        <p:nvSpPr>
          <p:cNvPr id="59" name="Textfeld 58"/>
          <p:cNvSpPr txBox="1"/>
          <p:nvPr/>
        </p:nvSpPr>
        <p:spPr>
          <a:xfrm>
            <a:off x="11279562" y="3346367"/>
            <a:ext cx="627095" cy="246221"/>
          </a:xfrm>
          <a:prstGeom prst="rect">
            <a:avLst/>
          </a:prstGeom>
          <a:noFill/>
        </p:spPr>
        <p:txBody>
          <a:bodyPr wrap="none" rtlCol="0">
            <a:spAutoFit/>
          </a:bodyPr>
          <a:lstStyle/>
          <a:p>
            <a:r>
              <a:rPr lang="de-DE" sz="1000" dirty="0"/>
              <a:t>EIN/AUS</a:t>
            </a:r>
          </a:p>
        </p:txBody>
      </p:sp>
      <p:sp>
        <p:nvSpPr>
          <p:cNvPr id="60" name="Textfeld 59"/>
          <p:cNvSpPr txBox="1"/>
          <p:nvPr/>
        </p:nvSpPr>
        <p:spPr>
          <a:xfrm>
            <a:off x="11286190" y="4517587"/>
            <a:ext cx="627095" cy="246221"/>
          </a:xfrm>
          <a:prstGeom prst="rect">
            <a:avLst/>
          </a:prstGeom>
          <a:noFill/>
        </p:spPr>
        <p:txBody>
          <a:bodyPr wrap="none" rtlCol="0">
            <a:spAutoFit/>
          </a:bodyPr>
          <a:lstStyle/>
          <a:p>
            <a:r>
              <a:rPr lang="de-DE" sz="1000" dirty="0"/>
              <a:t>EIN/AUS</a:t>
            </a:r>
          </a:p>
        </p:txBody>
      </p:sp>
      <p:sp>
        <p:nvSpPr>
          <p:cNvPr id="61" name="Textfeld 60"/>
          <p:cNvSpPr txBox="1"/>
          <p:nvPr/>
        </p:nvSpPr>
        <p:spPr>
          <a:xfrm>
            <a:off x="11286190" y="5621573"/>
            <a:ext cx="627095" cy="246221"/>
          </a:xfrm>
          <a:prstGeom prst="rect">
            <a:avLst/>
          </a:prstGeom>
          <a:noFill/>
        </p:spPr>
        <p:txBody>
          <a:bodyPr wrap="none" rtlCol="0">
            <a:spAutoFit/>
          </a:bodyPr>
          <a:lstStyle/>
          <a:p>
            <a:r>
              <a:rPr lang="de-DE" sz="1000" dirty="0"/>
              <a:t>EIN/AUS</a:t>
            </a:r>
          </a:p>
        </p:txBody>
      </p:sp>
      <p:sp>
        <p:nvSpPr>
          <p:cNvPr id="40" name="Wolkenförmige Legende 39"/>
          <p:cNvSpPr/>
          <p:nvPr/>
        </p:nvSpPr>
        <p:spPr>
          <a:xfrm>
            <a:off x="9314351" y="47605"/>
            <a:ext cx="2753284" cy="1312452"/>
          </a:xfrm>
          <a:prstGeom prst="cloudCallout">
            <a:avLst>
              <a:gd name="adj1" fmla="val -48936"/>
              <a:gd name="adj2" fmla="val 61801"/>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9531588" y="253561"/>
            <a:ext cx="2218333" cy="861774"/>
          </a:xfrm>
          <a:prstGeom prst="rect">
            <a:avLst/>
          </a:prstGeom>
          <a:noFill/>
        </p:spPr>
        <p:txBody>
          <a:bodyPr wrap="square" rtlCol="0">
            <a:spAutoFit/>
          </a:bodyPr>
          <a:lstStyle/>
          <a:p>
            <a:pPr algn="ctr"/>
            <a:r>
              <a:rPr lang="de-DE" sz="2500" b="1" dirty="0">
                <a:latin typeface="Comic Sans MS" panose="030F0702030302020204" pitchFamily="66" charset="0"/>
              </a:rPr>
              <a:t>Ich bräuchte einen Tipp!</a:t>
            </a:r>
          </a:p>
        </p:txBody>
      </p:sp>
      <p:sp>
        <p:nvSpPr>
          <p:cNvPr id="41" name="Textfeld 40"/>
          <p:cNvSpPr txBox="1"/>
          <p:nvPr/>
        </p:nvSpPr>
        <p:spPr>
          <a:xfrm>
            <a:off x="489069" y="5704614"/>
            <a:ext cx="2448106" cy="369332"/>
          </a:xfrm>
          <a:prstGeom prst="rect">
            <a:avLst/>
          </a:prstGeom>
          <a:noFill/>
        </p:spPr>
        <p:txBody>
          <a:bodyPr wrap="none" rtlCol="0">
            <a:spAutoFit/>
          </a:bodyPr>
          <a:lstStyle/>
          <a:p>
            <a:r>
              <a:rPr lang="de-DE" b="1" dirty="0">
                <a:latin typeface="Comic Sans MS" panose="030F0702030302020204" pitchFamily="66" charset="0"/>
              </a:rPr>
              <a:t>Notiere die 5. Zahl</a:t>
            </a:r>
            <a:r>
              <a:rPr lang="de-DE" dirty="0">
                <a:latin typeface="Comic Sans MS" panose="030F0702030302020204" pitchFamily="66" charset="0"/>
              </a:rPr>
              <a:t>.</a:t>
            </a:r>
          </a:p>
        </p:txBody>
      </p:sp>
      <p:sp>
        <p:nvSpPr>
          <p:cNvPr id="43" name="Textfeld 42"/>
          <p:cNvSpPr txBox="1"/>
          <p:nvPr/>
        </p:nvSpPr>
        <p:spPr>
          <a:xfrm>
            <a:off x="352121" y="197235"/>
            <a:ext cx="8411277" cy="477054"/>
          </a:xfrm>
          <a:prstGeom prst="rect">
            <a:avLst/>
          </a:prstGeom>
          <a:noFill/>
        </p:spPr>
        <p:txBody>
          <a:bodyPr wrap="none" rtlCol="0">
            <a:spAutoFit/>
          </a:bodyPr>
          <a:lstStyle/>
          <a:p>
            <a:r>
              <a:rPr lang="de-DE" sz="2500" b="1" dirty="0">
                <a:latin typeface="Comic Sans MS" panose="030F0702030302020204" pitchFamily="66" charset="0"/>
              </a:rPr>
              <a:t>Finde den </a:t>
            </a:r>
            <a:r>
              <a:rPr lang="de-DE" sz="2500" b="1" dirty="0" smtClean="0">
                <a:latin typeface="Comic Sans MS" panose="030F0702030302020204" pitchFamily="66" charset="0"/>
              </a:rPr>
              <a:t>Tresorraum </a:t>
            </a:r>
            <a:r>
              <a:rPr lang="de-DE" sz="2500" b="1" dirty="0">
                <a:latin typeface="Comic Sans MS" panose="030F0702030302020204" pitchFamily="66" charset="0"/>
              </a:rPr>
              <a:t>und knacke das Zahlenschloss!</a:t>
            </a:r>
          </a:p>
        </p:txBody>
      </p:sp>
      <p:sp>
        <p:nvSpPr>
          <p:cNvPr id="68" name="Textfeld 67"/>
          <p:cNvSpPr txBox="1"/>
          <p:nvPr/>
        </p:nvSpPr>
        <p:spPr>
          <a:xfrm>
            <a:off x="391145" y="6207088"/>
            <a:ext cx="8449342" cy="923330"/>
          </a:xfrm>
          <a:prstGeom prst="rect">
            <a:avLst/>
          </a:prstGeom>
          <a:noFill/>
        </p:spPr>
        <p:txBody>
          <a:bodyPr wrap="square" rtlCol="0">
            <a:spAutoFit/>
          </a:bodyPr>
          <a:lstStyle/>
          <a:p>
            <a:r>
              <a:rPr lang="de-DE" dirty="0"/>
              <a:t>Spielidee und didaktisches Konzept: Schenk, V. &amp; A. Jahreiß (2021), in Anlehnung an </a:t>
            </a:r>
            <a:r>
              <a:rPr lang="de-DE" dirty="0" smtClean="0"/>
              <a:t>Klinge, </a:t>
            </a:r>
            <a:r>
              <a:rPr lang="de-DE" dirty="0"/>
              <a:t>J.-M. mit Team: </a:t>
            </a:r>
            <a:r>
              <a:rPr lang="de-DE" dirty="0">
                <a:hlinkClick r:id="rId3"/>
              </a:rPr>
              <a:t>https://halbtagsblog.de/downloads/lerntheken-2/downloads/</a:t>
            </a:r>
            <a:endParaRPr lang="de-DE" dirty="0"/>
          </a:p>
          <a:p>
            <a:endParaRPr lang="de-DE" dirty="0"/>
          </a:p>
        </p:txBody>
      </p:sp>
      <p:sp>
        <p:nvSpPr>
          <p:cNvPr id="69" name="Textfeld 68"/>
          <p:cNvSpPr txBox="1"/>
          <p:nvPr/>
        </p:nvSpPr>
        <p:spPr>
          <a:xfrm>
            <a:off x="11465349" y="6414277"/>
            <a:ext cx="1233377" cy="276999"/>
          </a:xfrm>
          <a:prstGeom prst="rect">
            <a:avLst/>
          </a:prstGeom>
          <a:noFill/>
        </p:spPr>
        <p:txBody>
          <a:bodyPr wrap="square" rtlCol="0">
            <a:spAutoFit/>
          </a:bodyPr>
          <a:lstStyle/>
          <a:p>
            <a:r>
              <a:rPr lang="de-DE" sz="1200" dirty="0" smtClean="0"/>
              <a:t>CC-BY-SA</a:t>
            </a:r>
            <a:endParaRPr lang="de-DE" sz="1200" dirty="0"/>
          </a:p>
        </p:txBody>
      </p:sp>
      <p:sp>
        <p:nvSpPr>
          <p:cNvPr id="70" name="Textfeld 69">
            <a:extLst>
              <a:ext uri="{FF2B5EF4-FFF2-40B4-BE49-F238E27FC236}">
                <a16:creationId xmlns:a16="http://schemas.microsoft.com/office/drawing/2014/main" id="{93909D81-EAF4-424C-870D-EE309F7AAC41}"/>
              </a:ext>
            </a:extLst>
          </p:cNvPr>
          <p:cNvSpPr txBox="1"/>
          <p:nvPr/>
        </p:nvSpPr>
        <p:spPr>
          <a:xfrm>
            <a:off x="501015" y="1969937"/>
            <a:ext cx="3940510" cy="646331"/>
          </a:xfrm>
          <a:prstGeom prst="rect">
            <a:avLst/>
          </a:prstGeom>
          <a:noFill/>
        </p:spPr>
        <p:txBody>
          <a:bodyPr wrap="square" rtlCol="0">
            <a:spAutoFit/>
          </a:bodyPr>
          <a:lstStyle/>
          <a:p>
            <a:r>
              <a:rPr lang="de-DE" dirty="0"/>
              <a:t>In Richtung Norden verabschieden wir uns vom Fichtelgebirge. </a:t>
            </a:r>
          </a:p>
        </p:txBody>
      </p:sp>
      <p:sp>
        <p:nvSpPr>
          <p:cNvPr id="71" name="Textfeld 70">
            <a:extLst>
              <a:ext uri="{FF2B5EF4-FFF2-40B4-BE49-F238E27FC236}">
                <a16:creationId xmlns:a16="http://schemas.microsoft.com/office/drawing/2014/main" id="{4E72FF74-3078-4B90-A9D2-5FD7020266A1}"/>
              </a:ext>
            </a:extLst>
          </p:cNvPr>
          <p:cNvSpPr txBox="1"/>
          <p:nvPr/>
        </p:nvSpPr>
        <p:spPr>
          <a:xfrm>
            <a:off x="995975" y="2893324"/>
            <a:ext cx="3390628" cy="369332"/>
          </a:xfrm>
          <a:prstGeom prst="rect">
            <a:avLst/>
          </a:prstGeom>
          <a:noFill/>
        </p:spPr>
        <p:txBody>
          <a:bodyPr wrap="square" rtlCol="0">
            <a:spAutoFit/>
          </a:bodyPr>
          <a:lstStyle/>
          <a:p>
            <a:r>
              <a:rPr lang="de-DE" dirty="0"/>
              <a:t>Diercke Grundschulatlas, S. 16-17 </a:t>
            </a:r>
          </a:p>
        </p:txBody>
      </p:sp>
      <p:sp>
        <p:nvSpPr>
          <p:cNvPr id="72" name="Textfeld 71">
            <a:extLst>
              <a:ext uri="{FF2B5EF4-FFF2-40B4-BE49-F238E27FC236}">
                <a16:creationId xmlns:a16="http://schemas.microsoft.com/office/drawing/2014/main" id="{A8A2A8C7-FAF3-4EB6-9475-33E40C4F6E42}"/>
              </a:ext>
            </a:extLst>
          </p:cNvPr>
          <p:cNvSpPr txBox="1"/>
          <p:nvPr/>
        </p:nvSpPr>
        <p:spPr>
          <a:xfrm>
            <a:off x="992026" y="3337627"/>
            <a:ext cx="3179882" cy="923330"/>
          </a:xfrm>
          <a:prstGeom prst="rect">
            <a:avLst/>
          </a:prstGeom>
          <a:noFill/>
        </p:spPr>
        <p:txBody>
          <a:bodyPr wrap="square" rtlCol="0">
            <a:spAutoFit/>
          </a:bodyPr>
          <a:lstStyle/>
          <a:p>
            <a:r>
              <a:rPr lang="de-DE" dirty="0"/>
              <a:t>Wir erreichen die erste größere Stadt nördlich des Fichtelgebirges.</a:t>
            </a:r>
          </a:p>
        </p:txBody>
      </p:sp>
      <p:sp>
        <p:nvSpPr>
          <p:cNvPr id="73" name="Textfeld 72">
            <a:extLst>
              <a:ext uri="{FF2B5EF4-FFF2-40B4-BE49-F238E27FC236}">
                <a16:creationId xmlns:a16="http://schemas.microsoft.com/office/drawing/2014/main" id="{9A6FAA37-C939-45C9-B04A-F538B5CECD06}"/>
              </a:ext>
            </a:extLst>
          </p:cNvPr>
          <p:cNvSpPr txBox="1"/>
          <p:nvPr/>
        </p:nvSpPr>
        <p:spPr>
          <a:xfrm>
            <a:off x="999278" y="4287242"/>
            <a:ext cx="2928405" cy="646331"/>
          </a:xfrm>
          <a:prstGeom prst="rect">
            <a:avLst/>
          </a:prstGeom>
          <a:noFill/>
        </p:spPr>
        <p:txBody>
          <a:bodyPr wrap="square" rtlCol="0">
            <a:spAutoFit/>
          </a:bodyPr>
          <a:lstStyle/>
          <a:p>
            <a:r>
              <a:rPr lang="de-DE" dirty="0"/>
              <a:t>Wie viele Buchstaben hat der Name der Stadt? </a:t>
            </a:r>
          </a:p>
        </p:txBody>
      </p:sp>
      <p:sp>
        <p:nvSpPr>
          <p:cNvPr id="74" name="Pfeil nach rechts 8">
            <a:extLst>
              <a:ext uri="{FF2B5EF4-FFF2-40B4-BE49-F238E27FC236}">
                <a16:creationId xmlns:a16="http://schemas.microsoft.com/office/drawing/2014/main" id="{39514249-52EC-4F3E-BB23-501AC2FDA04C}"/>
              </a:ext>
            </a:extLst>
          </p:cNvPr>
          <p:cNvSpPr/>
          <p:nvPr/>
        </p:nvSpPr>
        <p:spPr>
          <a:xfrm>
            <a:off x="629099" y="2954511"/>
            <a:ext cx="261043" cy="246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Explosion 1 10">
            <a:extLst>
              <a:ext uri="{FF2B5EF4-FFF2-40B4-BE49-F238E27FC236}">
                <a16:creationId xmlns:a16="http://schemas.microsoft.com/office/drawing/2014/main" id="{C7FE5EE0-6FE0-4DC5-A836-F8E0CCF2AA0F}"/>
              </a:ext>
            </a:extLst>
          </p:cNvPr>
          <p:cNvSpPr/>
          <p:nvPr/>
        </p:nvSpPr>
        <p:spPr>
          <a:xfrm>
            <a:off x="622580" y="3427374"/>
            <a:ext cx="274080" cy="32794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Textfeld 75">
            <a:extLst>
              <a:ext uri="{FF2B5EF4-FFF2-40B4-BE49-F238E27FC236}">
                <a16:creationId xmlns:a16="http://schemas.microsoft.com/office/drawing/2014/main" id="{3B40B0D5-DF93-4DDC-824F-9ABD004AC76E}"/>
              </a:ext>
            </a:extLst>
          </p:cNvPr>
          <p:cNvSpPr txBox="1"/>
          <p:nvPr/>
        </p:nvSpPr>
        <p:spPr>
          <a:xfrm>
            <a:off x="612179" y="4420138"/>
            <a:ext cx="267561" cy="461665"/>
          </a:xfrm>
          <a:prstGeom prst="rect">
            <a:avLst/>
          </a:prstGeom>
          <a:noFill/>
        </p:spPr>
        <p:txBody>
          <a:bodyPr wrap="square" rtlCol="0">
            <a:spAutoFit/>
          </a:bodyPr>
          <a:lstStyle/>
          <a:p>
            <a:r>
              <a:rPr lang="de-DE" sz="2400" b="1" dirty="0">
                <a:solidFill>
                  <a:srgbClr val="0070C0"/>
                </a:solidFill>
              </a:rPr>
              <a:t>?</a:t>
            </a:r>
          </a:p>
        </p:txBody>
      </p:sp>
      <p:pic>
        <p:nvPicPr>
          <p:cNvPr id="3" name="gelbe Tippkart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87869" y="1849854"/>
            <a:ext cx="3342528" cy="4112272"/>
          </a:xfrm>
          <a:prstGeom prst="rect">
            <a:avLst/>
          </a:prstGeom>
        </p:spPr>
      </p:pic>
      <p:sp>
        <p:nvSpPr>
          <p:cNvPr id="55" name="Interaktive Schaltfläche: Anpassen 54">
            <a:hlinkClick r:id="" action="ppaction://noaction" highlightClick="1"/>
          </p:cNvPr>
          <p:cNvSpPr/>
          <p:nvPr/>
        </p:nvSpPr>
        <p:spPr>
          <a:xfrm>
            <a:off x="383849" y="1072121"/>
            <a:ext cx="1259251" cy="566181"/>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Interaktive Schaltfläche: Anpassen 76">
            <a:hlinkClick r:id="" action="ppaction://noaction" highlightClick="1"/>
          </p:cNvPr>
          <p:cNvSpPr/>
          <p:nvPr/>
        </p:nvSpPr>
        <p:spPr>
          <a:xfrm>
            <a:off x="1811385" y="1072121"/>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Textfeld 77"/>
          <p:cNvSpPr txBox="1"/>
          <p:nvPr/>
        </p:nvSpPr>
        <p:spPr>
          <a:xfrm flipH="1">
            <a:off x="368977" y="1207764"/>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1. Zahl</a:t>
            </a:r>
          </a:p>
        </p:txBody>
      </p:sp>
      <p:sp>
        <p:nvSpPr>
          <p:cNvPr id="79" name="Textfeld 78"/>
          <p:cNvSpPr txBox="1"/>
          <p:nvPr/>
        </p:nvSpPr>
        <p:spPr>
          <a:xfrm flipH="1">
            <a:off x="1801501" y="1207764"/>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2. Zahl</a:t>
            </a:r>
          </a:p>
        </p:txBody>
      </p:sp>
      <p:sp>
        <p:nvSpPr>
          <p:cNvPr id="80" name="Interaktive Schaltfläche: Anpassen 79">
            <a:hlinkClick r:id="" action="ppaction://noaction" highlightClick="1"/>
          </p:cNvPr>
          <p:cNvSpPr/>
          <p:nvPr/>
        </p:nvSpPr>
        <p:spPr>
          <a:xfrm>
            <a:off x="3238320" y="1072121"/>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Interaktive Schaltfläche: Anpassen 80">
            <a:hlinkClick r:id="" action="ppaction://noaction" highlightClick="1"/>
          </p:cNvPr>
          <p:cNvSpPr/>
          <p:nvPr/>
        </p:nvSpPr>
        <p:spPr>
          <a:xfrm>
            <a:off x="4651313" y="1078995"/>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Interaktive Schaltfläche: Anpassen 81">
            <a:hlinkClick r:id="" action="ppaction://noaction" highlightClick="1"/>
          </p:cNvPr>
          <p:cNvSpPr/>
          <p:nvPr/>
        </p:nvSpPr>
        <p:spPr>
          <a:xfrm>
            <a:off x="6073035" y="1068362"/>
            <a:ext cx="1259251" cy="552432"/>
          </a:xfrm>
          <a:prstGeom prst="actionButtonBlank">
            <a:avLst/>
          </a:prstGeom>
          <a:solidFill>
            <a:srgbClr val="5B9BD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Interaktive Schaltfläche: Anpassen 82">
            <a:hlinkClick r:id="" action="ppaction://noaction" highlightClick="1"/>
          </p:cNvPr>
          <p:cNvSpPr/>
          <p:nvPr/>
        </p:nvSpPr>
        <p:spPr>
          <a:xfrm>
            <a:off x="7480295" y="1066051"/>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Textfeld 83"/>
          <p:cNvSpPr txBox="1"/>
          <p:nvPr/>
        </p:nvSpPr>
        <p:spPr>
          <a:xfrm flipH="1">
            <a:off x="3218645" y="1206203"/>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3. Zahl</a:t>
            </a:r>
          </a:p>
        </p:txBody>
      </p:sp>
      <p:sp>
        <p:nvSpPr>
          <p:cNvPr id="85" name="Textfeld 84"/>
          <p:cNvSpPr txBox="1"/>
          <p:nvPr/>
        </p:nvSpPr>
        <p:spPr>
          <a:xfrm flipH="1">
            <a:off x="4622164" y="1221399"/>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4. Zahl</a:t>
            </a:r>
          </a:p>
        </p:txBody>
      </p:sp>
      <p:sp>
        <p:nvSpPr>
          <p:cNvPr id="86" name="Textfeld 85"/>
          <p:cNvSpPr txBox="1"/>
          <p:nvPr/>
        </p:nvSpPr>
        <p:spPr>
          <a:xfrm flipH="1">
            <a:off x="6055151" y="1217601"/>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5. Zahl</a:t>
            </a:r>
          </a:p>
        </p:txBody>
      </p:sp>
      <p:sp>
        <p:nvSpPr>
          <p:cNvPr id="87" name="Textfeld 86"/>
          <p:cNvSpPr txBox="1"/>
          <p:nvPr/>
        </p:nvSpPr>
        <p:spPr>
          <a:xfrm flipH="1">
            <a:off x="7454566" y="1228567"/>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6. Zahl</a:t>
            </a:r>
          </a:p>
        </p:txBody>
      </p:sp>
    </p:spTree>
    <p:extLst>
      <p:ext uri="{BB962C8B-B14F-4D97-AF65-F5344CB8AC3E}">
        <p14:creationId xmlns:p14="http://schemas.microsoft.com/office/powerpoint/2010/main" val="11709896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1.25E-6 -1.85185E-6 L -0.66419 -0.00879 " pathEditMode="relative" rAng="0" ptsTypes="AA">
                                      <p:cBhvr>
                                        <p:cTn id="6" dur="2000" fill="hold"/>
                                        <p:tgtEl>
                                          <p:spTgt spid="54"/>
                                        </p:tgtEl>
                                        <p:attrNameLst>
                                          <p:attrName>ppt_x</p:attrName>
                                          <p:attrName>ppt_y</p:attrName>
                                        </p:attrNameLst>
                                      </p:cBhvr>
                                      <p:rCtr x="-33216" y="-44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1.25E-6 -1.85185E-6 L 0.25 -1.85185E-6 " pathEditMode="relative" rAng="0" ptsTypes="AA">
                                      <p:cBhvr>
                                        <p:cTn id="10" dur="2000" fill="hold"/>
                                        <p:tgtEl>
                                          <p:spTgt spid="54"/>
                                        </p:tgtEl>
                                        <p:attrNameLst>
                                          <p:attrName>ppt_x</p:attrName>
                                          <p:attrName>ppt_y</p:attrName>
                                        </p:attrNameLst>
                                      </p:cBhvr>
                                      <p:rCtr x="12500" y="0"/>
                                    </p:animMotion>
                                  </p:childTnLst>
                                </p:cTn>
                              </p:par>
                            </p:childTnLst>
                          </p:cTn>
                        </p:par>
                      </p:childTnLst>
                    </p:cTn>
                  </p:par>
                </p:childTnLst>
              </p:cTn>
              <p:nextCondLst>
                <p:cond evt="onClick" delay="0">
                  <p:tgtEl>
                    <p:spTgt spid="36"/>
                  </p:tgtEl>
                </p:cond>
              </p:nextCondLst>
            </p:seq>
            <p:seq concurrent="1" nextAc="seek">
              <p:cTn id="11" restart="whenNotActive" fill="hold" evtFilter="cancelBubble" nodeType="interactiveSeq">
                <p:stCondLst>
                  <p:cond evt="onClick" delay="0">
                    <p:tgtEl>
                      <p:spTgt spid="44"/>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2.70833E-6 -4.44444E-6 L -1.17005 -0.00023 " pathEditMode="relative" rAng="0" ptsTypes="AA">
                                      <p:cBhvr>
                                        <p:cTn id="15" dur="2000" fill="hold"/>
                                        <p:tgtEl>
                                          <p:spTgt spid="3"/>
                                        </p:tgtEl>
                                        <p:attrNameLst>
                                          <p:attrName>ppt_x</p:attrName>
                                          <p:attrName>ppt_y</p:attrName>
                                        </p:attrNameLst>
                                      </p:cBhvr>
                                      <p:rCtr x="-58503" y="-23"/>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2.70833E-6 -4.44444E-6 L 0.25 -4.44444E-6 " pathEditMode="relative" rAng="0" ptsTypes="AA">
                                      <p:cBhvr>
                                        <p:cTn id="19" dur="2000" fill="hold"/>
                                        <p:tgtEl>
                                          <p:spTgt spid="3"/>
                                        </p:tgtEl>
                                        <p:attrNameLst>
                                          <p:attrName>ppt_x</p:attrName>
                                          <p:attrName>ppt_y</p:attrName>
                                        </p:attrNameLst>
                                      </p:cBhvr>
                                      <p:rCtr x="12500" y="0"/>
                                    </p:animMotion>
                                  </p:childTnLst>
                                </p:cTn>
                              </p:par>
                            </p:childTnLst>
                          </p:cTn>
                        </p:par>
                      </p:childTnLst>
                    </p:cTn>
                  </p:par>
                </p:childTnLst>
              </p:cTn>
              <p:nextCondLst>
                <p:cond evt="onClick" delay="0">
                  <p:tgtEl>
                    <p:spTgt spid="44"/>
                  </p:tgtEl>
                </p:cond>
              </p:nextCondLst>
            </p:seq>
            <p:seq concurrent="1" nextAc="seek">
              <p:cTn id="20" restart="whenNotActive" fill="hold" evtFilter="cancelBubble" nodeType="interactiveSeq">
                <p:stCondLst>
                  <p:cond evt="onClick" delay="0">
                    <p:tgtEl>
                      <p:spTgt spid="45"/>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grpId="0" nodeType="clickEffect">
                                  <p:stCondLst>
                                    <p:cond delay="0"/>
                                  </p:stCondLst>
                                  <p:childTnLst>
                                    <p:animMotion origin="layout" path="M -0.98763 -0.01898 L -1.61992 -0.00995 " pathEditMode="relative" rAng="0" ptsTypes="AA">
                                      <p:cBhvr>
                                        <p:cTn id="24" dur="2000" fill="hold"/>
                                        <p:tgtEl>
                                          <p:spTgt spid="57"/>
                                        </p:tgtEl>
                                        <p:attrNameLst>
                                          <p:attrName>ppt_x</p:attrName>
                                          <p:attrName>ppt_y</p:attrName>
                                        </p:attrNameLst>
                                      </p:cBhvr>
                                      <p:rCtr x="-31615" y="44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grpId="1" nodeType="clickEffect">
                                  <p:stCondLst>
                                    <p:cond delay="0"/>
                                  </p:stCondLst>
                                  <p:childTnLst>
                                    <p:animMotion origin="layout" path="M 2.29167E-6 -3.33333E-6 L 0.25 -3.33333E-6 " pathEditMode="relative" rAng="0" ptsTypes="AA">
                                      <p:cBhvr>
                                        <p:cTn id="28" dur="2000" fill="hold"/>
                                        <p:tgtEl>
                                          <p:spTgt spid="57"/>
                                        </p:tgtEl>
                                        <p:attrNameLst>
                                          <p:attrName>ppt_x</p:attrName>
                                          <p:attrName>ppt_y</p:attrName>
                                        </p:attrNameLst>
                                      </p:cBhvr>
                                      <p:rCtr x="12500" y="0"/>
                                    </p:animMotion>
                                  </p:childTnLst>
                                </p:cTn>
                              </p:par>
                            </p:childTnLst>
                          </p:cTn>
                        </p:par>
                      </p:childTnLst>
                    </p:cTn>
                  </p:par>
                </p:childTnLst>
              </p:cTn>
              <p:nextCondLst>
                <p:cond evt="onClick" delay="0">
                  <p:tgtEl>
                    <p:spTgt spid="45"/>
                  </p:tgtEl>
                </p:cond>
              </p:nextCondLst>
            </p:seq>
            <p:seq concurrent="1" nextAc="seek">
              <p:cTn id="29" restart="whenNotActive" fill="hold" evtFilter="cancelBubble" nodeType="interactiveSeq">
                <p:stCondLst>
                  <p:cond evt="onClick" delay="0">
                    <p:tgtEl>
                      <p:spTgt spid="46"/>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grpId="0" nodeType="clickEffect">
                                  <p:stCondLst>
                                    <p:cond delay="0"/>
                                  </p:stCondLst>
                                  <p:childTnLst>
                                    <p:animMotion origin="layout" path="M -6.25E-7 -3.33333E-6 L -2.09648 -0.02477 " pathEditMode="relative" rAng="0" ptsTypes="AA">
                                      <p:cBhvr>
                                        <p:cTn id="33" dur="2000" fill="hold"/>
                                        <p:tgtEl>
                                          <p:spTgt spid="58"/>
                                        </p:tgtEl>
                                        <p:attrNameLst>
                                          <p:attrName>ppt_x</p:attrName>
                                          <p:attrName>ppt_y</p:attrName>
                                        </p:attrNameLst>
                                      </p:cBhvr>
                                      <p:rCtr x="-104831" y="-1250"/>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grpId="1" nodeType="clickEffect">
                                  <p:stCondLst>
                                    <p:cond delay="0"/>
                                  </p:stCondLst>
                                  <p:childTnLst>
                                    <p:animMotion origin="layout" path="M -6.25E-7 -3.33333E-6 L 0.25 -3.33333E-6 " pathEditMode="relative" rAng="0" ptsTypes="AA">
                                      <p:cBhvr>
                                        <p:cTn id="37" dur="2000" fill="hold"/>
                                        <p:tgtEl>
                                          <p:spTgt spid="58"/>
                                        </p:tgtEl>
                                        <p:attrNameLst>
                                          <p:attrName>ppt_x</p:attrName>
                                          <p:attrName>ppt_y</p:attrName>
                                        </p:attrNameLst>
                                      </p:cBhvr>
                                      <p:rCtr x="12500" y="0"/>
                                    </p:animMotion>
                                  </p:childTnLst>
                                </p:cTn>
                              </p:par>
                            </p:childTnLst>
                          </p:cTn>
                        </p:par>
                      </p:childTnLst>
                    </p:cTn>
                  </p:par>
                </p:childTnLst>
              </p:cTn>
              <p:nextCondLst>
                <p:cond evt="onClick" delay="0">
                  <p:tgtEl>
                    <p:spTgt spid="46"/>
                  </p:tgtEl>
                </p:cond>
              </p:nextCondLst>
            </p:seq>
          </p:childTnLst>
        </p:cTn>
      </p:par>
    </p:tnLst>
    <p:bldLst>
      <p:bldP spid="54" grpId="0" animBg="1"/>
      <p:bldP spid="54" grpId="1" animBg="1"/>
      <p:bldP spid="57" grpId="0" animBg="1"/>
      <p:bldP spid="57" grpId="1" animBg="1"/>
      <p:bldP spid="58" grpId="0" animBg="1"/>
      <p:bldP spid="5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hteck 41"/>
          <p:cNvSpPr/>
          <p:nvPr/>
        </p:nvSpPr>
        <p:spPr>
          <a:xfrm>
            <a:off x="9151217" y="222"/>
            <a:ext cx="303605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violette Taste"/>
          <p:cNvSpPr/>
          <p:nvPr/>
        </p:nvSpPr>
        <p:spPr>
          <a:xfrm>
            <a:off x="11134161" y="5243271"/>
            <a:ext cx="917898" cy="369158"/>
          </a:xfrm>
          <a:prstGeom prst="ellipse">
            <a:avLst/>
          </a:prstGeom>
          <a:solidFill>
            <a:srgbClr val="9A57C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grüne Taste"/>
          <p:cNvSpPr/>
          <p:nvPr/>
        </p:nvSpPr>
        <p:spPr>
          <a:xfrm>
            <a:off x="11117586" y="4094768"/>
            <a:ext cx="917898" cy="402718"/>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gelbe Taste"/>
          <p:cNvSpPr/>
          <p:nvPr/>
        </p:nvSpPr>
        <p:spPr>
          <a:xfrm>
            <a:off x="11111021" y="2904216"/>
            <a:ext cx="917898" cy="402718"/>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ote Taste"/>
          <p:cNvSpPr/>
          <p:nvPr/>
        </p:nvSpPr>
        <p:spPr>
          <a:xfrm>
            <a:off x="11117586" y="1809365"/>
            <a:ext cx="917898" cy="402718"/>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1" y="6"/>
            <a:ext cx="9155949" cy="6858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p:cNvSpPr txBox="1"/>
          <p:nvPr/>
        </p:nvSpPr>
        <p:spPr>
          <a:xfrm flipH="1">
            <a:off x="9270520" y="1698939"/>
            <a:ext cx="1722097" cy="646331"/>
          </a:xfrm>
          <a:prstGeom prst="rect">
            <a:avLst/>
          </a:prstGeom>
          <a:noFill/>
        </p:spPr>
        <p:txBody>
          <a:bodyPr wrap="square" rtlCol="0">
            <a:spAutoFit/>
          </a:bodyPr>
          <a:lstStyle/>
          <a:p>
            <a:r>
              <a:rPr lang="de-DE" b="1" dirty="0">
                <a:latin typeface="Comic Sans MS" panose="030F0702030302020204" pitchFamily="66" charset="0"/>
              </a:rPr>
              <a:t>mit Zahlen oder Rastern</a:t>
            </a:r>
          </a:p>
        </p:txBody>
      </p:sp>
      <p:sp>
        <p:nvSpPr>
          <p:cNvPr id="33" name="Textfeld 32"/>
          <p:cNvSpPr txBox="1"/>
          <p:nvPr/>
        </p:nvSpPr>
        <p:spPr>
          <a:xfrm flipH="1">
            <a:off x="9277903" y="2756304"/>
            <a:ext cx="1941012" cy="646331"/>
          </a:xfrm>
          <a:prstGeom prst="rect">
            <a:avLst/>
          </a:prstGeom>
          <a:noFill/>
        </p:spPr>
        <p:txBody>
          <a:bodyPr wrap="square" rtlCol="0">
            <a:spAutoFit/>
          </a:bodyPr>
          <a:lstStyle/>
          <a:p>
            <a:r>
              <a:rPr lang="de-DE" b="1" dirty="0">
                <a:latin typeface="Comic Sans MS" panose="030F0702030302020204" pitchFamily="66" charset="0"/>
              </a:rPr>
              <a:t>mit Skizzen oder Bildern</a:t>
            </a:r>
          </a:p>
        </p:txBody>
      </p:sp>
      <p:sp>
        <p:nvSpPr>
          <p:cNvPr id="34" name="Textfeld 33"/>
          <p:cNvSpPr txBox="1"/>
          <p:nvPr/>
        </p:nvSpPr>
        <p:spPr>
          <a:xfrm flipH="1">
            <a:off x="9277903" y="3955306"/>
            <a:ext cx="1996181" cy="646331"/>
          </a:xfrm>
          <a:prstGeom prst="rect">
            <a:avLst/>
          </a:prstGeom>
          <a:noFill/>
        </p:spPr>
        <p:txBody>
          <a:bodyPr wrap="square" rtlCol="0">
            <a:spAutoFit/>
          </a:bodyPr>
          <a:lstStyle/>
          <a:p>
            <a:r>
              <a:rPr lang="de-DE" b="1" dirty="0">
                <a:latin typeface="Comic Sans MS" panose="030F0702030302020204" pitchFamily="66" charset="0"/>
              </a:rPr>
              <a:t>zum Bewegen oder Ertasten</a:t>
            </a:r>
          </a:p>
        </p:txBody>
      </p:sp>
      <p:sp>
        <p:nvSpPr>
          <p:cNvPr id="35" name="Textfeld 34"/>
          <p:cNvSpPr txBox="1"/>
          <p:nvPr/>
        </p:nvSpPr>
        <p:spPr>
          <a:xfrm flipH="1">
            <a:off x="9277903" y="5066134"/>
            <a:ext cx="1734305" cy="646331"/>
          </a:xfrm>
          <a:prstGeom prst="rect">
            <a:avLst/>
          </a:prstGeom>
          <a:noFill/>
        </p:spPr>
        <p:txBody>
          <a:bodyPr wrap="square" rtlCol="0">
            <a:spAutoFit/>
          </a:bodyPr>
          <a:lstStyle/>
          <a:p>
            <a:r>
              <a:rPr lang="de-DE" b="1" dirty="0">
                <a:latin typeface="Comic Sans MS" panose="030F0702030302020204" pitchFamily="66" charset="0"/>
              </a:rPr>
              <a:t>zum Lesen oder Hören</a:t>
            </a:r>
          </a:p>
        </p:txBody>
      </p:sp>
      <p:sp>
        <p:nvSpPr>
          <p:cNvPr id="48" name="Interaktive Schaltfläche: Zurück oder Vorherige(r) 47">
            <a:hlinkClick r:id="" action="ppaction://hlinkshowjump?jump=previousslide" highlightClick="1"/>
          </p:cNvPr>
          <p:cNvSpPr/>
          <p:nvPr/>
        </p:nvSpPr>
        <p:spPr>
          <a:xfrm>
            <a:off x="9875234" y="6218371"/>
            <a:ext cx="512668" cy="500360"/>
          </a:xfrm>
          <a:prstGeom prst="actionButtonBackPrevious">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Interaktive Schaltfläche: Nächste(r) oder Weiter 46">
            <a:hlinkClick r:id="" action="ppaction://hlinkshowjump?jump=nextslide" highlightClick="1"/>
          </p:cNvPr>
          <p:cNvSpPr/>
          <p:nvPr/>
        </p:nvSpPr>
        <p:spPr>
          <a:xfrm>
            <a:off x="10883981" y="6218371"/>
            <a:ext cx="500360" cy="500360"/>
          </a:xfrm>
          <a:prstGeom prst="actionButtonForwardNext">
            <a:avLst/>
          </a:prstGeom>
          <a:solidFill>
            <a:schemeClr val="accent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345592" y="1684993"/>
            <a:ext cx="8438196" cy="451138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464341" y="1838185"/>
            <a:ext cx="4063529" cy="420499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ote Tippkarte"/>
          <p:cNvSpPr/>
          <p:nvPr/>
        </p:nvSpPr>
        <p:spPr>
          <a:xfrm>
            <a:off x="12825735" y="2020180"/>
            <a:ext cx="3743371" cy="3870251"/>
          </a:xfrm>
          <a:prstGeom prst="rect">
            <a:avLst/>
          </a:prstGeom>
          <a:solidFill>
            <a:schemeClr val="accent4">
              <a:lumMod val="20000"/>
              <a:lumOff val="8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Suche die Saale auf der Karte. Verwende das Register im Atlas oder das Planquadrat J2.</a:t>
            </a:r>
          </a:p>
        </p:txBody>
      </p:sp>
      <p:sp>
        <p:nvSpPr>
          <p:cNvPr id="57" name="grüne Tippkarte"/>
          <p:cNvSpPr/>
          <p:nvPr/>
        </p:nvSpPr>
        <p:spPr>
          <a:xfrm>
            <a:off x="24348327" y="1954485"/>
            <a:ext cx="3743371" cy="3870251"/>
          </a:xfrm>
          <a:prstGeom prst="rect">
            <a:avLst/>
          </a:prstGeom>
          <a:solidFill>
            <a:schemeClr val="accent4">
              <a:lumMod val="20000"/>
              <a:lumOff val="8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Spure den Fluss Saale von der Quelle mit deinem Finger nach. </a:t>
            </a:r>
          </a:p>
        </p:txBody>
      </p:sp>
      <p:sp>
        <p:nvSpPr>
          <p:cNvPr id="58" name="violette Tippkarte"/>
          <p:cNvSpPr/>
          <p:nvPr/>
        </p:nvSpPr>
        <p:spPr>
          <a:xfrm>
            <a:off x="30289309" y="2066167"/>
            <a:ext cx="3743371" cy="3870251"/>
          </a:xfrm>
          <a:prstGeom prst="rect">
            <a:avLst/>
          </a:prstGeom>
          <a:solidFill>
            <a:schemeClr val="accent4">
              <a:lumMod val="20000"/>
              <a:lumOff val="80000"/>
            </a:schemeClr>
          </a:solidFill>
          <a:ln w="19050">
            <a:solidFill>
              <a:srgbClr val="9A57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Du glaubst nicht, dass der Wohnort unserer berühmten Ente an der Saale liegt und man dort einen Speicher mit Geld findet. Dann lies im Internet weiter!</a:t>
            </a:r>
          </a:p>
          <a:p>
            <a:endParaRPr lang="de-DE" sz="800" dirty="0">
              <a:solidFill>
                <a:schemeClr val="tx1"/>
              </a:solidFill>
            </a:endParaRPr>
          </a:p>
          <a:p>
            <a:r>
              <a:rPr lang="de-DE" sz="1400" dirty="0">
                <a:solidFill>
                  <a:schemeClr val="tx1"/>
                </a:solidFill>
              </a:rPr>
              <a:t>Zurück kommst du, wenn du auf der Internetseite rechts oben auf </a:t>
            </a:r>
          </a:p>
          <a:p>
            <a:r>
              <a:rPr lang="de-DE" sz="1400" dirty="0">
                <a:solidFill>
                  <a:schemeClr val="tx1"/>
                </a:solidFill>
              </a:rPr>
              <a:t>das Zeichen   </a:t>
            </a:r>
            <a:r>
              <a:rPr lang="de-DE" sz="1400" b="1" dirty="0">
                <a:solidFill>
                  <a:schemeClr val="tx1"/>
                </a:solidFill>
              </a:rPr>
              <a:t>-</a:t>
            </a:r>
            <a:r>
              <a:rPr lang="de-DE" sz="1400" dirty="0">
                <a:solidFill>
                  <a:schemeClr val="tx1"/>
                </a:solidFill>
              </a:rPr>
              <a:t>   klickst.</a:t>
            </a:r>
          </a:p>
          <a:p>
            <a:endParaRPr lang="de-DE" sz="800" dirty="0">
              <a:solidFill>
                <a:schemeClr val="tx1"/>
              </a:solidFill>
            </a:endParaRPr>
          </a:p>
          <a:p>
            <a:r>
              <a:rPr lang="de-DE" sz="1600" dirty="0">
                <a:solidFill>
                  <a:schemeClr val="tx1"/>
                </a:solidFill>
                <a:hlinkClick r:id="rId2">
                  <a:extLst>
                    <a:ext uri="{A12FA001-AC4F-418D-AE19-62706E023703}">
                      <ahyp:hlinkClr xmlns="" xmlns:ahyp="http://schemas.microsoft.com/office/drawing/2018/hyperlinkcolor" val="tx"/>
                    </a:ext>
                  </a:extLst>
                </a:hlinkClick>
              </a:rPr>
              <a:t>http://www.erika-fuchs.de/ausstellungen/dauerausstellung</a:t>
            </a:r>
            <a:r>
              <a:rPr lang="de-DE" dirty="0">
                <a:solidFill>
                  <a:schemeClr val="tx1"/>
                </a:solidFill>
                <a:hlinkClick r:id="rId2">
                  <a:extLst>
                    <a:ext uri="{A12FA001-AC4F-418D-AE19-62706E023703}">
                      <ahyp:hlinkClr xmlns="" xmlns:ahyp="http://schemas.microsoft.com/office/drawing/2018/hyperlinkcolor" val="tx"/>
                    </a:ext>
                  </a:extLst>
                </a:hlinkClick>
              </a:rPr>
              <a:t>/</a:t>
            </a:r>
            <a:endParaRPr lang="de-DE" dirty="0">
              <a:solidFill>
                <a:schemeClr val="tx1"/>
              </a:solidFill>
            </a:endParaRPr>
          </a:p>
          <a:p>
            <a:pPr algn="ctr"/>
            <a:endParaRPr lang="de-DE" dirty="0"/>
          </a:p>
        </p:txBody>
      </p:sp>
      <p:sp>
        <p:nvSpPr>
          <p:cNvPr id="30" name="Textfeld 29"/>
          <p:cNvSpPr txBox="1"/>
          <p:nvPr/>
        </p:nvSpPr>
        <p:spPr>
          <a:xfrm>
            <a:off x="11237976" y="2231136"/>
            <a:ext cx="627095" cy="246221"/>
          </a:xfrm>
          <a:prstGeom prst="rect">
            <a:avLst/>
          </a:prstGeom>
          <a:noFill/>
        </p:spPr>
        <p:txBody>
          <a:bodyPr wrap="none" rtlCol="0">
            <a:spAutoFit/>
          </a:bodyPr>
          <a:lstStyle/>
          <a:p>
            <a:r>
              <a:rPr lang="de-DE" sz="1000" dirty="0"/>
              <a:t>EIN/AUS</a:t>
            </a:r>
          </a:p>
        </p:txBody>
      </p:sp>
      <p:sp>
        <p:nvSpPr>
          <p:cNvPr id="59" name="Textfeld 58"/>
          <p:cNvSpPr txBox="1"/>
          <p:nvPr/>
        </p:nvSpPr>
        <p:spPr>
          <a:xfrm>
            <a:off x="11279562" y="3346367"/>
            <a:ext cx="627095" cy="246221"/>
          </a:xfrm>
          <a:prstGeom prst="rect">
            <a:avLst/>
          </a:prstGeom>
          <a:noFill/>
        </p:spPr>
        <p:txBody>
          <a:bodyPr wrap="none" rtlCol="0">
            <a:spAutoFit/>
          </a:bodyPr>
          <a:lstStyle/>
          <a:p>
            <a:r>
              <a:rPr lang="de-DE" sz="1000" dirty="0"/>
              <a:t>EIN/AUS</a:t>
            </a:r>
          </a:p>
        </p:txBody>
      </p:sp>
      <p:sp>
        <p:nvSpPr>
          <p:cNvPr id="60" name="Textfeld 59"/>
          <p:cNvSpPr txBox="1"/>
          <p:nvPr/>
        </p:nvSpPr>
        <p:spPr>
          <a:xfrm>
            <a:off x="11286190" y="4517587"/>
            <a:ext cx="627095" cy="246221"/>
          </a:xfrm>
          <a:prstGeom prst="rect">
            <a:avLst/>
          </a:prstGeom>
          <a:noFill/>
        </p:spPr>
        <p:txBody>
          <a:bodyPr wrap="none" rtlCol="0">
            <a:spAutoFit/>
          </a:bodyPr>
          <a:lstStyle/>
          <a:p>
            <a:r>
              <a:rPr lang="de-DE" sz="1000" dirty="0"/>
              <a:t>EIN/AUS</a:t>
            </a:r>
          </a:p>
        </p:txBody>
      </p:sp>
      <p:sp>
        <p:nvSpPr>
          <p:cNvPr id="61" name="Textfeld 60"/>
          <p:cNvSpPr txBox="1"/>
          <p:nvPr/>
        </p:nvSpPr>
        <p:spPr>
          <a:xfrm>
            <a:off x="11286190" y="5621573"/>
            <a:ext cx="627095" cy="246221"/>
          </a:xfrm>
          <a:prstGeom prst="rect">
            <a:avLst/>
          </a:prstGeom>
          <a:noFill/>
        </p:spPr>
        <p:txBody>
          <a:bodyPr wrap="none" rtlCol="0">
            <a:spAutoFit/>
          </a:bodyPr>
          <a:lstStyle/>
          <a:p>
            <a:r>
              <a:rPr lang="de-DE" sz="1000" dirty="0"/>
              <a:t>EIN/AUS</a:t>
            </a:r>
          </a:p>
        </p:txBody>
      </p:sp>
      <p:sp>
        <p:nvSpPr>
          <p:cNvPr id="40" name="Wolkenförmige Legende 39"/>
          <p:cNvSpPr/>
          <p:nvPr/>
        </p:nvSpPr>
        <p:spPr>
          <a:xfrm>
            <a:off x="9314351" y="47605"/>
            <a:ext cx="2753284" cy="1312452"/>
          </a:xfrm>
          <a:prstGeom prst="cloudCallout">
            <a:avLst>
              <a:gd name="adj1" fmla="val -48936"/>
              <a:gd name="adj2" fmla="val 61801"/>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9531588" y="253561"/>
            <a:ext cx="2218333" cy="861774"/>
          </a:xfrm>
          <a:prstGeom prst="rect">
            <a:avLst/>
          </a:prstGeom>
          <a:noFill/>
        </p:spPr>
        <p:txBody>
          <a:bodyPr wrap="square" rtlCol="0">
            <a:spAutoFit/>
          </a:bodyPr>
          <a:lstStyle/>
          <a:p>
            <a:pPr algn="ctr"/>
            <a:r>
              <a:rPr lang="de-DE" sz="2500" b="1" dirty="0">
                <a:latin typeface="Comic Sans MS" panose="030F0702030302020204" pitchFamily="66" charset="0"/>
              </a:rPr>
              <a:t>Ich bräuchte einen Tipp!</a:t>
            </a:r>
          </a:p>
        </p:txBody>
      </p:sp>
      <p:sp>
        <p:nvSpPr>
          <p:cNvPr id="41" name="Textfeld 40"/>
          <p:cNvSpPr txBox="1"/>
          <p:nvPr/>
        </p:nvSpPr>
        <p:spPr>
          <a:xfrm>
            <a:off x="436429" y="5389200"/>
            <a:ext cx="4355680" cy="646331"/>
          </a:xfrm>
          <a:prstGeom prst="rect">
            <a:avLst/>
          </a:prstGeom>
          <a:noFill/>
        </p:spPr>
        <p:txBody>
          <a:bodyPr wrap="none" rtlCol="0">
            <a:spAutoFit/>
          </a:bodyPr>
          <a:lstStyle/>
          <a:p>
            <a:r>
              <a:rPr lang="de-DE" b="1" dirty="0">
                <a:latin typeface="Comic Sans MS" panose="030F0702030302020204" pitchFamily="66" charset="0"/>
              </a:rPr>
              <a:t>Notiere die Zahl des Planquadrates, </a:t>
            </a:r>
          </a:p>
          <a:p>
            <a:r>
              <a:rPr lang="de-DE" b="1" dirty="0">
                <a:latin typeface="Comic Sans MS" panose="030F0702030302020204" pitchFamily="66" charset="0"/>
              </a:rPr>
              <a:t>in dem der Ort liegt.</a:t>
            </a:r>
          </a:p>
        </p:txBody>
      </p:sp>
      <p:sp>
        <p:nvSpPr>
          <p:cNvPr id="43" name="Textfeld 42"/>
          <p:cNvSpPr txBox="1"/>
          <p:nvPr/>
        </p:nvSpPr>
        <p:spPr>
          <a:xfrm>
            <a:off x="352121" y="197235"/>
            <a:ext cx="8411277" cy="477054"/>
          </a:xfrm>
          <a:prstGeom prst="rect">
            <a:avLst/>
          </a:prstGeom>
          <a:noFill/>
        </p:spPr>
        <p:txBody>
          <a:bodyPr wrap="none" rtlCol="0">
            <a:spAutoFit/>
          </a:bodyPr>
          <a:lstStyle/>
          <a:p>
            <a:r>
              <a:rPr lang="de-DE" sz="2500" b="1" dirty="0">
                <a:latin typeface="Comic Sans MS" panose="030F0702030302020204" pitchFamily="66" charset="0"/>
              </a:rPr>
              <a:t>Finde den </a:t>
            </a:r>
            <a:r>
              <a:rPr lang="de-DE" sz="2500" b="1" dirty="0" smtClean="0">
                <a:latin typeface="Comic Sans MS" panose="030F0702030302020204" pitchFamily="66" charset="0"/>
              </a:rPr>
              <a:t>Tresorraum </a:t>
            </a:r>
            <a:r>
              <a:rPr lang="de-DE" sz="2500" b="1" dirty="0">
                <a:latin typeface="Comic Sans MS" panose="030F0702030302020204" pitchFamily="66" charset="0"/>
              </a:rPr>
              <a:t>und knacke das Zahlenschloss!</a:t>
            </a:r>
          </a:p>
        </p:txBody>
      </p:sp>
      <p:sp>
        <p:nvSpPr>
          <p:cNvPr id="68" name="Explosion 1 67"/>
          <p:cNvSpPr/>
          <p:nvPr/>
        </p:nvSpPr>
        <p:spPr>
          <a:xfrm>
            <a:off x="592975" y="3279832"/>
            <a:ext cx="274080" cy="32794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Textfeld 68"/>
          <p:cNvSpPr txBox="1"/>
          <p:nvPr/>
        </p:nvSpPr>
        <p:spPr>
          <a:xfrm>
            <a:off x="1032102" y="2717695"/>
            <a:ext cx="3386803" cy="369332"/>
          </a:xfrm>
          <a:prstGeom prst="rect">
            <a:avLst/>
          </a:prstGeom>
          <a:noFill/>
        </p:spPr>
        <p:txBody>
          <a:bodyPr wrap="square" rtlCol="0">
            <a:spAutoFit/>
          </a:bodyPr>
          <a:lstStyle/>
          <a:p>
            <a:r>
              <a:rPr lang="de-DE" dirty="0"/>
              <a:t>Diercke Grundschulatlas, S. 16-17 </a:t>
            </a:r>
          </a:p>
        </p:txBody>
      </p:sp>
      <p:sp>
        <p:nvSpPr>
          <p:cNvPr id="70" name="Pfeil nach rechts 69"/>
          <p:cNvSpPr/>
          <p:nvPr/>
        </p:nvSpPr>
        <p:spPr>
          <a:xfrm>
            <a:off x="617700" y="2783959"/>
            <a:ext cx="261043" cy="246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Textfeld 70"/>
          <p:cNvSpPr txBox="1"/>
          <p:nvPr/>
        </p:nvSpPr>
        <p:spPr>
          <a:xfrm>
            <a:off x="501015" y="1969937"/>
            <a:ext cx="4291094" cy="646331"/>
          </a:xfrm>
          <a:prstGeom prst="rect">
            <a:avLst/>
          </a:prstGeom>
          <a:noFill/>
        </p:spPr>
        <p:txBody>
          <a:bodyPr wrap="square" rtlCol="0">
            <a:spAutoFit/>
          </a:bodyPr>
          <a:lstStyle/>
          <a:p>
            <a:r>
              <a:rPr lang="de-DE" dirty="0"/>
              <a:t>Bald hast du den Wohnort der berühmten Ente und den riesigen Tresor gefunden.</a:t>
            </a:r>
          </a:p>
        </p:txBody>
      </p:sp>
      <p:sp>
        <p:nvSpPr>
          <p:cNvPr id="72" name="Textfeld 71"/>
          <p:cNvSpPr txBox="1"/>
          <p:nvPr/>
        </p:nvSpPr>
        <p:spPr>
          <a:xfrm>
            <a:off x="1024328" y="3130084"/>
            <a:ext cx="3179882" cy="2031325"/>
          </a:xfrm>
          <a:prstGeom prst="rect">
            <a:avLst/>
          </a:prstGeom>
          <a:noFill/>
        </p:spPr>
        <p:txBody>
          <a:bodyPr wrap="square" rtlCol="0">
            <a:spAutoFit/>
          </a:bodyPr>
          <a:lstStyle/>
          <a:p>
            <a:r>
              <a:rPr lang="de-DE" dirty="0"/>
              <a:t>An der Stadt fließt die Saale vorbei. Der Fluss hat von der Quelle erst eine kurze Strecke zurückgelegt. Im Ortsnamen ist eine „unbunte“ Farbe und eine Gewässerbezeichnung versteckt.</a:t>
            </a:r>
          </a:p>
        </p:txBody>
      </p:sp>
      <p:sp>
        <p:nvSpPr>
          <p:cNvPr id="55" name="Textfeld 54"/>
          <p:cNvSpPr txBox="1"/>
          <p:nvPr/>
        </p:nvSpPr>
        <p:spPr>
          <a:xfrm>
            <a:off x="391145" y="6207088"/>
            <a:ext cx="8449342" cy="923330"/>
          </a:xfrm>
          <a:prstGeom prst="rect">
            <a:avLst/>
          </a:prstGeom>
          <a:noFill/>
        </p:spPr>
        <p:txBody>
          <a:bodyPr wrap="square" rtlCol="0">
            <a:spAutoFit/>
          </a:bodyPr>
          <a:lstStyle/>
          <a:p>
            <a:r>
              <a:rPr lang="de-DE" dirty="0"/>
              <a:t>Spielidee und didaktisches Konzept: Schenk, V. &amp; A. Jahreiß (2021), in Anlehnung an </a:t>
            </a:r>
            <a:r>
              <a:rPr lang="de-DE" dirty="0" smtClean="0"/>
              <a:t>Klinge, </a:t>
            </a:r>
            <a:r>
              <a:rPr lang="de-DE" dirty="0"/>
              <a:t>J.-M. mit Team: </a:t>
            </a:r>
            <a:r>
              <a:rPr lang="de-DE" dirty="0">
                <a:hlinkClick r:id="rId3"/>
              </a:rPr>
              <a:t>https://halbtagsblog.de/downloads/lerntheken-2/downloads/</a:t>
            </a:r>
            <a:endParaRPr lang="de-DE" dirty="0"/>
          </a:p>
          <a:p>
            <a:endParaRPr lang="de-DE" dirty="0"/>
          </a:p>
        </p:txBody>
      </p:sp>
      <p:sp>
        <p:nvSpPr>
          <p:cNvPr id="73" name="Textfeld 72"/>
          <p:cNvSpPr txBox="1"/>
          <p:nvPr/>
        </p:nvSpPr>
        <p:spPr>
          <a:xfrm>
            <a:off x="11465349" y="6414277"/>
            <a:ext cx="1233377" cy="276999"/>
          </a:xfrm>
          <a:prstGeom prst="rect">
            <a:avLst/>
          </a:prstGeom>
          <a:noFill/>
        </p:spPr>
        <p:txBody>
          <a:bodyPr wrap="square" rtlCol="0">
            <a:spAutoFit/>
          </a:bodyPr>
          <a:lstStyle/>
          <a:p>
            <a:r>
              <a:rPr lang="de-DE" sz="1200" dirty="0" smtClean="0"/>
              <a:t>CC-BY-SA</a:t>
            </a:r>
            <a:endParaRPr lang="de-DE" sz="1200" dirty="0"/>
          </a:p>
        </p:txBody>
      </p:sp>
      <p:pic>
        <p:nvPicPr>
          <p:cNvPr id="3" name="gelbe Tippkart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89326" y="1856042"/>
            <a:ext cx="3009876" cy="4160317"/>
          </a:xfrm>
          <a:prstGeom prst="rect">
            <a:avLst/>
          </a:prstGeom>
        </p:spPr>
      </p:pic>
      <p:sp>
        <p:nvSpPr>
          <p:cNvPr id="74" name="Interaktive Schaltfläche: Anpassen 73">
            <a:hlinkClick r:id="" action="ppaction://noaction" highlightClick="1"/>
          </p:cNvPr>
          <p:cNvSpPr/>
          <p:nvPr/>
        </p:nvSpPr>
        <p:spPr>
          <a:xfrm>
            <a:off x="373218" y="1040222"/>
            <a:ext cx="1259251" cy="566181"/>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Interaktive Schaltfläche: Anpassen 74">
            <a:hlinkClick r:id="" action="ppaction://noaction" highlightClick="1"/>
          </p:cNvPr>
          <p:cNvSpPr/>
          <p:nvPr/>
        </p:nvSpPr>
        <p:spPr>
          <a:xfrm>
            <a:off x="1800754" y="1040222"/>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Textfeld 75"/>
          <p:cNvSpPr txBox="1"/>
          <p:nvPr/>
        </p:nvSpPr>
        <p:spPr>
          <a:xfrm flipH="1">
            <a:off x="358346" y="1133333"/>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1. Zahl</a:t>
            </a:r>
          </a:p>
        </p:txBody>
      </p:sp>
      <p:sp>
        <p:nvSpPr>
          <p:cNvPr id="77" name="Textfeld 76"/>
          <p:cNvSpPr txBox="1"/>
          <p:nvPr/>
        </p:nvSpPr>
        <p:spPr>
          <a:xfrm flipH="1">
            <a:off x="1790870" y="1133333"/>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2. Zahl</a:t>
            </a:r>
          </a:p>
        </p:txBody>
      </p:sp>
      <p:sp>
        <p:nvSpPr>
          <p:cNvPr id="78" name="Interaktive Schaltfläche: Anpassen 77">
            <a:hlinkClick r:id="" action="ppaction://noaction" highlightClick="1"/>
          </p:cNvPr>
          <p:cNvSpPr/>
          <p:nvPr/>
        </p:nvSpPr>
        <p:spPr>
          <a:xfrm>
            <a:off x="3227689" y="1040222"/>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Interaktive Schaltfläche: Anpassen 78">
            <a:hlinkClick r:id="" action="ppaction://noaction" highlightClick="1"/>
          </p:cNvPr>
          <p:cNvSpPr/>
          <p:nvPr/>
        </p:nvSpPr>
        <p:spPr>
          <a:xfrm>
            <a:off x="4640682" y="1047096"/>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Interaktive Schaltfläche: Anpassen 79">
            <a:hlinkClick r:id="" action="ppaction://noaction" highlightClick="1"/>
          </p:cNvPr>
          <p:cNvSpPr/>
          <p:nvPr/>
        </p:nvSpPr>
        <p:spPr>
          <a:xfrm>
            <a:off x="6062404" y="1047096"/>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Interaktive Schaltfläche: Anpassen 80">
            <a:hlinkClick r:id="" action="ppaction://noaction" highlightClick="1"/>
          </p:cNvPr>
          <p:cNvSpPr/>
          <p:nvPr/>
        </p:nvSpPr>
        <p:spPr>
          <a:xfrm>
            <a:off x="7469664" y="1055418"/>
            <a:ext cx="1259251" cy="552432"/>
          </a:xfrm>
          <a:prstGeom prst="actionButtonBlank">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Textfeld 81"/>
          <p:cNvSpPr txBox="1"/>
          <p:nvPr/>
        </p:nvSpPr>
        <p:spPr>
          <a:xfrm flipH="1">
            <a:off x="3208014" y="1131772"/>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3. Zahl</a:t>
            </a:r>
          </a:p>
        </p:txBody>
      </p:sp>
      <p:sp>
        <p:nvSpPr>
          <p:cNvPr id="83" name="Textfeld 82"/>
          <p:cNvSpPr txBox="1"/>
          <p:nvPr/>
        </p:nvSpPr>
        <p:spPr>
          <a:xfrm flipH="1">
            <a:off x="4611533" y="1146968"/>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4. Zahl</a:t>
            </a:r>
          </a:p>
        </p:txBody>
      </p:sp>
      <p:sp>
        <p:nvSpPr>
          <p:cNvPr id="84" name="Textfeld 83"/>
          <p:cNvSpPr txBox="1"/>
          <p:nvPr/>
        </p:nvSpPr>
        <p:spPr>
          <a:xfrm flipH="1">
            <a:off x="6044520" y="1143170"/>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5. Zahl</a:t>
            </a:r>
          </a:p>
        </p:txBody>
      </p:sp>
      <p:sp>
        <p:nvSpPr>
          <p:cNvPr id="85" name="Textfeld 84"/>
          <p:cNvSpPr txBox="1"/>
          <p:nvPr/>
        </p:nvSpPr>
        <p:spPr>
          <a:xfrm flipH="1">
            <a:off x="7443935" y="1154136"/>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6. Zahl</a:t>
            </a:r>
          </a:p>
        </p:txBody>
      </p:sp>
    </p:spTree>
    <p:extLst>
      <p:ext uri="{BB962C8B-B14F-4D97-AF65-F5344CB8AC3E}">
        <p14:creationId xmlns:p14="http://schemas.microsoft.com/office/powerpoint/2010/main" val="32635168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1.25E-6 -1.85185E-6 L -0.66419 -0.00879 " pathEditMode="relative" rAng="0" ptsTypes="AA">
                                      <p:cBhvr>
                                        <p:cTn id="6" dur="2000" fill="hold"/>
                                        <p:tgtEl>
                                          <p:spTgt spid="54"/>
                                        </p:tgtEl>
                                        <p:attrNameLst>
                                          <p:attrName>ppt_x</p:attrName>
                                          <p:attrName>ppt_y</p:attrName>
                                        </p:attrNameLst>
                                      </p:cBhvr>
                                      <p:rCtr x="-33216" y="-44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1.25E-6 -1.85185E-6 L 0.25 -1.85185E-6 " pathEditMode="relative" rAng="0" ptsTypes="AA">
                                      <p:cBhvr>
                                        <p:cTn id="10" dur="2000" fill="hold"/>
                                        <p:tgtEl>
                                          <p:spTgt spid="54"/>
                                        </p:tgtEl>
                                        <p:attrNameLst>
                                          <p:attrName>ppt_x</p:attrName>
                                          <p:attrName>ppt_y</p:attrName>
                                        </p:attrNameLst>
                                      </p:cBhvr>
                                      <p:rCtr x="12500" y="0"/>
                                    </p:animMotion>
                                  </p:childTnLst>
                                </p:cTn>
                              </p:par>
                            </p:childTnLst>
                          </p:cTn>
                        </p:par>
                      </p:childTnLst>
                    </p:cTn>
                  </p:par>
                </p:childTnLst>
              </p:cTn>
              <p:nextCondLst>
                <p:cond evt="onClick" delay="0">
                  <p:tgtEl>
                    <p:spTgt spid="36"/>
                  </p:tgtEl>
                </p:cond>
              </p:nextCondLst>
            </p:seq>
            <p:seq concurrent="1" nextAc="seek">
              <p:cTn id="11" restart="whenNotActive" fill="hold" evtFilter="cancelBubble" nodeType="interactiveSeq">
                <p:stCondLst>
                  <p:cond evt="onClick" delay="0">
                    <p:tgtEl>
                      <p:spTgt spid="45"/>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grpId="0" nodeType="clickEffect">
                                  <p:stCondLst>
                                    <p:cond delay="0"/>
                                  </p:stCondLst>
                                  <p:childTnLst>
                                    <p:animMotion origin="layout" path="M -0.98763 -0.01898 L -1.61992 -0.00995 " pathEditMode="relative" rAng="0" ptsTypes="AA">
                                      <p:cBhvr>
                                        <p:cTn id="15" dur="2000" fill="hold"/>
                                        <p:tgtEl>
                                          <p:spTgt spid="57"/>
                                        </p:tgtEl>
                                        <p:attrNameLst>
                                          <p:attrName>ppt_x</p:attrName>
                                          <p:attrName>ppt_y</p:attrName>
                                        </p:attrNameLst>
                                      </p:cBhvr>
                                      <p:rCtr x="-31615" y="44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grpId="1" nodeType="clickEffect">
                                  <p:stCondLst>
                                    <p:cond delay="0"/>
                                  </p:stCondLst>
                                  <p:childTnLst>
                                    <p:animMotion origin="layout" path="M 2.29167E-6 -3.33333E-6 L 0.25 -3.33333E-6 " pathEditMode="relative" rAng="0" ptsTypes="AA">
                                      <p:cBhvr>
                                        <p:cTn id="19" dur="2000" fill="hold"/>
                                        <p:tgtEl>
                                          <p:spTgt spid="57"/>
                                        </p:tgtEl>
                                        <p:attrNameLst>
                                          <p:attrName>ppt_x</p:attrName>
                                          <p:attrName>ppt_y</p:attrName>
                                        </p:attrNameLst>
                                      </p:cBhvr>
                                      <p:rCtr x="12500" y="0"/>
                                    </p:animMotion>
                                  </p:childTnLst>
                                </p:cTn>
                              </p:par>
                            </p:childTnLst>
                          </p:cTn>
                        </p:par>
                      </p:childTnLst>
                    </p:cTn>
                  </p:par>
                </p:childTnLst>
              </p:cTn>
              <p:nextCondLst>
                <p:cond evt="onClick" delay="0">
                  <p:tgtEl>
                    <p:spTgt spid="45"/>
                  </p:tgtEl>
                </p:cond>
              </p:nextCondLst>
            </p:seq>
            <p:seq concurrent="1" nextAc="seek">
              <p:cTn id="20" restart="whenNotActive" fill="hold" evtFilter="cancelBubble" nodeType="interactiveSeq">
                <p:stCondLst>
                  <p:cond evt="onClick" delay="0">
                    <p:tgtEl>
                      <p:spTgt spid="46"/>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grpId="0" nodeType="clickEffect">
                                  <p:stCondLst>
                                    <p:cond delay="0"/>
                                  </p:stCondLst>
                                  <p:childTnLst>
                                    <p:animMotion origin="layout" path="M -6.25E-7 -3.33333E-6 L -2.09648 -0.02477 " pathEditMode="relative" rAng="0" ptsTypes="AA">
                                      <p:cBhvr>
                                        <p:cTn id="24" dur="2000" fill="hold"/>
                                        <p:tgtEl>
                                          <p:spTgt spid="58"/>
                                        </p:tgtEl>
                                        <p:attrNameLst>
                                          <p:attrName>ppt_x</p:attrName>
                                          <p:attrName>ppt_y</p:attrName>
                                        </p:attrNameLst>
                                      </p:cBhvr>
                                      <p:rCtr x="-104831" y="-125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grpId="1" nodeType="clickEffect">
                                  <p:stCondLst>
                                    <p:cond delay="0"/>
                                  </p:stCondLst>
                                  <p:childTnLst>
                                    <p:animMotion origin="layout" path="M -6.25E-7 -3.33333E-6 L 0.25 -3.33333E-6 " pathEditMode="relative" rAng="0" ptsTypes="AA">
                                      <p:cBhvr>
                                        <p:cTn id="28" dur="2000" fill="hold"/>
                                        <p:tgtEl>
                                          <p:spTgt spid="58"/>
                                        </p:tgtEl>
                                        <p:attrNameLst>
                                          <p:attrName>ppt_x</p:attrName>
                                          <p:attrName>ppt_y</p:attrName>
                                        </p:attrNameLst>
                                      </p:cBhvr>
                                      <p:rCtr x="12500" y="0"/>
                                    </p:animMotion>
                                  </p:childTnLst>
                                </p:cTn>
                              </p:par>
                            </p:childTnLst>
                          </p:cTn>
                        </p:par>
                      </p:childTnLst>
                    </p:cTn>
                  </p:par>
                </p:childTnLst>
              </p:cTn>
              <p:nextCondLst>
                <p:cond evt="onClick" delay="0">
                  <p:tgtEl>
                    <p:spTgt spid="46"/>
                  </p:tgtEl>
                </p:cond>
              </p:nextCondLst>
            </p:seq>
            <p:seq concurrent="1" nextAc="seek">
              <p:cTn id="29" restart="whenNotActive" fill="hold" evtFilter="cancelBubble" nodeType="interactiveSeq">
                <p:stCondLst>
                  <p:cond evt="onClick" delay="0">
                    <p:tgtEl>
                      <p:spTgt spid="44"/>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nodeType="clickEffect">
                                  <p:stCondLst>
                                    <p:cond delay="0"/>
                                  </p:stCondLst>
                                  <p:childTnLst>
                                    <p:animMotion origin="layout" path="M -2.70833E-6 -2.59259E-6 L -1.1444 0.00116 " pathEditMode="relative" rAng="0" ptsTypes="AA">
                                      <p:cBhvr>
                                        <p:cTn id="33" dur="2000" fill="hold"/>
                                        <p:tgtEl>
                                          <p:spTgt spid="3"/>
                                        </p:tgtEl>
                                        <p:attrNameLst>
                                          <p:attrName>ppt_x</p:attrName>
                                          <p:attrName>ppt_y</p:attrName>
                                        </p:attrNameLst>
                                      </p:cBhvr>
                                      <p:rCtr x="-57227" y="46"/>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2.70833E-6 -2.59259E-6 L 0.25 -2.59259E-6 " pathEditMode="relative" rAng="0" ptsTypes="AA">
                                      <p:cBhvr>
                                        <p:cTn id="37" dur="2000" fill="hold"/>
                                        <p:tgtEl>
                                          <p:spTgt spid="3"/>
                                        </p:tgtEl>
                                        <p:attrNameLst>
                                          <p:attrName>ppt_x</p:attrName>
                                          <p:attrName>ppt_y</p:attrName>
                                        </p:attrNameLst>
                                      </p:cBhvr>
                                      <p:rCtr x="12500" y="0"/>
                                    </p:animMotion>
                                  </p:childTnLst>
                                </p:cTn>
                              </p:par>
                            </p:childTnLst>
                          </p:cTn>
                        </p:par>
                      </p:childTnLst>
                    </p:cTn>
                  </p:par>
                </p:childTnLst>
              </p:cTn>
              <p:nextCondLst>
                <p:cond evt="onClick" delay="0">
                  <p:tgtEl>
                    <p:spTgt spid="44"/>
                  </p:tgtEl>
                </p:cond>
              </p:nextCondLst>
            </p:seq>
          </p:childTnLst>
        </p:cTn>
      </p:par>
    </p:tnLst>
    <p:bldLst>
      <p:bldP spid="54" grpId="0" animBg="1"/>
      <p:bldP spid="54" grpId="1" animBg="1"/>
      <p:bldP spid="57" grpId="0" animBg="1"/>
      <p:bldP spid="57" grpId="1" animBg="1"/>
      <p:bldP spid="58" grpId="0" animBg="1"/>
      <p:bldP spid="5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12192000" cy="6940296"/>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el 1"/>
          <p:cNvSpPr>
            <a:spLocks noGrp="1"/>
          </p:cNvSpPr>
          <p:nvPr>
            <p:ph type="ctrTitle"/>
          </p:nvPr>
        </p:nvSpPr>
        <p:spPr>
          <a:xfrm>
            <a:off x="1524000" y="250081"/>
            <a:ext cx="9144000" cy="2387600"/>
          </a:xfrm>
        </p:spPr>
        <p:txBody>
          <a:bodyPr>
            <a:normAutofit fontScale="90000"/>
          </a:bodyPr>
          <a:lstStyle/>
          <a:p>
            <a:r>
              <a:rPr lang="de-DE" b="1" dirty="0">
                <a:solidFill>
                  <a:schemeClr val="accent5">
                    <a:lumMod val="50000"/>
                  </a:schemeClr>
                </a:solidFill>
                <a:latin typeface="Comic Sans MS" panose="030F0702030302020204" pitchFamily="66" charset="0"/>
              </a:rPr>
              <a:t>Du stehst vor dem Haus der berühmten Ente!</a:t>
            </a:r>
          </a:p>
        </p:txBody>
      </p:sp>
      <p:sp>
        <p:nvSpPr>
          <p:cNvPr id="26" name="Textfeld 25"/>
          <p:cNvSpPr txBox="1"/>
          <p:nvPr/>
        </p:nvSpPr>
        <p:spPr>
          <a:xfrm>
            <a:off x="689810" y="3204041"/>
            <a:ext cx="10803689" cy="17081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sz="2000" b="1" dirty="0">
                <a:solidFill>
                  <a:prstClr val="black"/>
                </a:solidFill>
                <a:latin typeface="Comic Sans MS" panose="030F0702030302020204" pitchFamily="66" charset="0"/>
              </a:rPr>
              <a:t>Zum </a:t>
            </a:r>
            <a:r>
              <a:rPr lang="de-DE" sz="2000" b="1" dirty="0" smtClean="0">
                <a:solidFill>
                  <a:prstClr val="black"/>
                </a:solidFill>
                <a:latin typeface="Comic Sans MS" panose="030F0702030302020204" pitchFamily="66" charset="0"/>
              </a:rPr>
              <a:t>Tresorraum </a:t>
            </a:r>
            <a:r>
              <a:rPr lang="de-DE" sz="2000" b="1" dirty="0">
                <a:solidFill>
                  <a:prstClr val="black"/>
                </a:solidFill>
                <a:latin typeface="Comic Sans MS" panose="030F0702030302020204" pitchFamily="66" charset="0"/>
              </a:rPr>
              <a:t>ist es nicht mehr weit. Die Tür öffnet sich, wenn du die Zahlen in den weißen Rechtecken deines Arbeitsblattes zusammenzählst. </a:t>
            </a:r>
            <a:endParaRPr lang="de-DE" sz="2000" b="1" dirty="0" smtClean="0">
              <a:solidFill>
                <a:prstClr val="black"/>
              </a:solidFill>
              <a:latin typeface="Comic Sans MS" panose="030F0702030302020204" pitchFamily="66"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de-DE" sz="2000" b="1" dirty="0">
                <a:solidFill>
                  <a:prstClr val="black"/>
                </a:solidFill>
                <a:latin typeface="Comic Sans MS" panose="030F0702030302020204" pitchFamily="66" charset="0"/>
              </a:rPr>
              <a:t> </a:t>
            </a:r>
            <a:r>
              <a:rPr lang="de-DE" sz="2000" b="1" dirty="0" smtClean="0">
                <a:solidFill>
                  <a:prstClr val="black"/>
                </a:solidFill>
                <a:latin typeface="Comic Sans MS" panose="030F0702030302020204" pitchFamily="66"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de-DE" sz="2000" b="1" dirty="0">
                <a:solidFill>
                  <a:prstClr val="black"/>
                </a:solidFill>
                <a:latin typeface="Comic Sans MS" panose="030F0702030302020204" pitchFamily="66" charset="0"/>
              </a:rPr>
              <a:t> </a:t>
            </a:r>
            <a:r>
              <a:rPr lang="de-DE" sz="2000" b="1" dirty="0" smtClean="0">
                <a:solidFill>
                  <a:prstClr val="black"/>
                </a:solidFill>
                <a:latin typeface="Comic Sans MS" panose="030F0702030302020204" pitchFamily="66" charset="0"/>
              </a:rPr>
              <a:t>                                 Drücke </a:t>
            </a:r>
            <a:r>
              <a:rPr lang="de-DE" sz="2000" b="1" dirty="0">
                <a:solidFill>
                  <a:prstClr val="black"/>
                </a:solidFill>
                <a:latin typeface="Comic Sans MS" panose="030F0702030302020204" pitchFamily="66" charset="0"/>
              </a:rPr>
              <a:t>die richtige Taste!</a:t>
            </a:r>
            <a:endParaRPr kumimoji="0" lang="de-DE" sz="2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de-DE" sz="25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6" name="Textfeld 5"/>
          <p:cNvSpPr txBox="1"/>
          <p:nvPr/>
        </p:nvSpPr>
        <p:spPr>
          <a:xfrm>
            <a:off x="1953077" y="6533567"/>
            <a:ext cx="83050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Spielidee und didaktisches Konzept: Schenk, V. &amp; A. Jahreiß (2021):  </a:t>
            </a: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CC-BY-SA-Lizenz</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nteraktive Schaltfläche: Anpassen 2">
            <a:hlinkClick r:id="" action="ppaction://hlinkshowjump?jump=nextslide" highlightClick="1"/>
          </p:cNvPr>
          <p:cNvSpPr/>
          <p:nvPr/>
        </p:nvSpPr>
        <p:spPr>
          <a:xfrm>
            <a:off x="2596055" y="4771697"/>
            <a:ext cx="1042416" cy="1042416"/>
          </a:xfrm>
          <a:prstGeom prst="actionButtonBlank">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t>23</a:t>
            </a:r>
          </a:p>
        </p:txBody>
      </p:sp>
      <p:sp>
        <p:nvSpPr>
          <p:cNvPr id="5" name="Interaktive Schaltfläche: Anpassen 4">
            <a:hlinkClick r:id="" action="ppaction://noaction" highlightClick="1"/>
          </p:cNvPr>
          <p:cNvSpPr/>
          <p:nvPr/>
        </p:nvSpPr>
        <p:spPr>
          <a:xfrm>
            <a:off x="5570446" y="4771697"/>
            <a:ext cx="1042416" cy="1042416"/>
          </a:xfrm>
          <a:prstGeom prst="actionButtonBlank">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t>25</a:t>
            </a:r>
          </a:p>
        </p:txBody>
      </p:sp>
      <p:sp>
        <p:nvSpPr>
          <p:cNvPr id="8" name="Interaktive Schaltfläche: Anpassen 7">
            <a:hlinkClick r:id="" action="ppaction://noaction" highlightClick="1"/>
          </p:cNvPr>
          <p:cNvSpPr/>
          <p:nvPr/>
        </p:nvSpPr>
        <p:spPr>
          <a:xfrm>
            <a:off x="8544837" y="4771697"/>
            <a:ext cx="1042416" cy="1042416"/>
          </a:xfrm>
          <a:prstGeom prst="actionButtonBlank">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t>20</a:t>
            </a:r>
          </a:p>
        </p:txBody>
      </p:sp>
    </p:spTree>
    <p:extLst>
      <p:ext uri="{BB962C8B-B14F-4D97-AF65-F5344CB8AC3E}">
        <p14:creationId xmlns:p14="http://schemas.microsoft.com/office/powerpoint/2010/main" val="1754686642"/>
      </p:ext>
    </p:extLst>
  </p:cSld>
  <p:clrMapOvr>
    <a:masterClrMapping/>
  </p:clrMapOvr>
  <mc:AlternateContent xmlns:mc="http://schemas.openxmlformats.org/markup-compatibility/2006" xmlns:p14="http://schemas.microsoft.com/office/powerpoint/2010/main">
    <mc:Choice Requires="p14">
      <p:transition spd="slow" p14:dur="2000" advClick="0" advTm="44467000"/>
    </mc:Choice>
    <mc:Fallback xmlns="">
      <p:transition spd="slow" advClick="0" advTm="44467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0" cy="694029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feld 3"/>
          <p:cNvSpPr txBox="1"/>
          <p:nvPr/>
        </p:nvSpPr>
        <p:spPr>
          <a:xfrm>
            <a:off x="944870" y="3357484"/>
            <a:ext cx="10434331" cy="646331"/>
          </a:xfrm>
          <a:prstGeom prst="rect">
            <a:avLst/>
          </a:prstGeom>
          <a:noFill/>
        </p:spPr>
        <p:txBody>
          <a:bodyPr wrap="none" rtlCol="0">
            <a:spAutoFit/>
          </a:bodyPr>
          <a:lstStyle/>
          <a:p>
            <a:r>
              <a:rPr lang="de-DE" dirty="0">
                <a:hlinkClick r:id="rId2"/>
              </a:rPr>
              <a:t>https://www.youtube.com/watch?v=YQE4HoGae_A&amp;list=PLwRo_ZL2Y27RPWgxthVaiGOhLE4tt0ZrF&amp;index=33</a:t>
            </a:r>
            <a:endParaRPr lang="de-DE" dirty="0"/>
          </a:p>
          <a:p>
            <a:endParaRPr lang="de-DE" dirty="0"/>
          </a:p>
        </p:txBody>
      </p:sp>
      <p:sp>
        <p:nvSpPr>
          <p:cNvPr id="6" name="Textfeld 5"/>
          <p:cNvSpPr txBox="1"/>
          <p:nvPr/>
        </p:nvSpPr>
        <p:spPr>
          <a:xfrm>
            <a:off x="1762433" y="4707834"/>
            <a:ext cx="11277600" cy="646331"/>
          </a:xfrm>
          <a:prstGeom prst="rect">
            <a:avLst/>
          </a:prstGeom>
          <a:noFill/>
        </p:spPr>
        <p:txBody>
          <a:bodyPr wrap="square" rtlCol="0">
            <a:spAutoFit/>
          </a:bodyPr>
          <a:lstStyle/>
          <a:p>
            <a:r>
              <a:rPr lang="de-DE" dirty="0">
                <a:hlinkClick r:id="rId3"/>
              </a:rPr>
              <a:t>#</a:t>
            </a:r>
            <a:r>
              <a:rPr lang="de-DE" dirty="0" err="1">
                <a:hlinkClick r:id="rId3"/>
              </a:rPr>
              <a:t>DisneyChannelDE</a:t>
            </a:r>
            <a:endParaRPr lang="de-DE" dirty="0"/>
          </a:p>
          <a:p>
            <a:r>
              <a:rPr lang="de-DE" b="1" dirty="0" err="1"/>
              <a:t>DuckTales</a:t>
            </a:r>
            <a:r>
              <a:rPr lang="de-DE" b="1" dirty="0"/>
              <a:t> - Findest du alle Panzerknacker? Spiel das </a:t>
            </a:r>
            <a:r>
              <a:rPr lang="de-DE" b="1" dirty="0" err="1"/>
              <a:t>DuckTales</a:t>
            </a:r>
            <a:r>
              <a:rPr lang="de-DE" b="1" dirty="0"/>
              <a:t> Game! | Disney Channel </a:t>
            </a:r>
            <a:r>
              <a:rPr lang="de-DE" dirty="0"/>
              <a:t>10.09.2018</a:t>
            </a:r>
          </a:p>
        </p:txBody>
      </p:sp>
      <p:sp>
        <p:nvSpPr>
          <p:cNvPr id="7" name="Textfeld 6"/>
          <p:cNvSpPr txBox="1"/>
          <p:nvPr/>
        </p:nvSpPr>
        <p:spPr>
          <a:xfrm>
            <a:off x="968285" y="4707131"/>
            <a:ext cx="1140258" cy="369332"/>
          </a:xfrm>
          <a:prstGeom prst="rect">
            <a:avLst/>
          </a:prstGeom>
          <a:noFill/>
        </p:spPr>
        <p:txBody>
          <a:bodyPr wrap="square" rtlCol="0">
            <a:spAutoFit/>
          </a:bodyPr>
          <a:lstStyle/>
          <a:p>
            <a:r>
              <a:rPr lang="de-DE" dirty="0"/>
              <a:t>Quelle:</a:t>
            </a:r>
          </a:p>
        </p:txBody>
      </p:sp>
      <p:sp>
        <p:nvSpPr>
          <p:cNvPr id="8" name="Textfeld 7"/>
          <p:cNvSpPr txBox="1"/>
          <p:nvPr/>
        </p:nvSpPr>
        <p:spPr>
          <a:xfrm>
            <a:off x="1816443" y="6533567"/>
            <a:ext cx="81788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Spielidee und didaktisches Konzept: Schenk, V. &amp; A. Jahreiß (2021):  </a:t>
            </a: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CC-BY-SA-Lizenz</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el 1"/>
          <p:cNvSpPr>
            <a:spLocks noGrp="1"/>
          </p:cNvSpPr>
          <p:nvPr>
            <p:ph type="ctrTitle"/>
          </p:nvPr>
        </p:nvSpPr>
        <p:spPr>
          <a:xfrm>
            <a:off x="1" y="520699"/>
            <a:ext cx="12192000" cy="986681"/>
          </a:xfrm>
        </p:spPr>
        <p:txBody>
          <a:bodyPr>
            <a:normAutofit/>
          </a:bodyPr>
          <a:lstStyle/>
          <a:p>
            <a:r>
              <a:rPr lang="de-DE" b="1" dirty="0">
                <a:solidFill>
                  <a:schemeClr val="accent5">
                    <a:lumMod val="50000"/>
                  </a:schemeClr>
                </a:solidFill>
                <a:latin typeface="Comic Sans MS" panose="030F0702030302020204" pitchFamily="66" charset="0"/>
              </a:rPr>
              <a:t>Der große Tresor ist leer!</a:t>
            </a:r>
            <a:endParaRPr lang="de-DE" sz="3100" b="1" dirty="0">
              <a:solidFill>
                <a:schemeClr val="accent5">
                  <a:lumMod val="50000"/>
                </a:schemeClr>
              </a:solidFill>
              <a:latin typeface="Comic Sans MS" panose="030F0702030302020204" pitchFamily="66" charset="0"/>
            </a:endParaRPr>
          </a:p>
        </p:txBody>
      </p:sp>
      <p:sp>
        <p:nvSpPr>
          <p:cNvPr id="2" name="Textfeld 1"/>
          <p:cNvSpPr txBox="1"/>
          <p:nvPr/>
        </p:nvSpPr>
        <p:spPr>
          <a:xfrm>
            <a:off x="676185" y="1969396"/>
            <a:ext cx="10830016" cy="646331"/>
          </a:xfrm>
          <a:prstGeom prst="rect">
            <a:avLst/>
          </a:prstGeom>
          <a:noFill/>
        </p:spPr>
        <p:txBody>
          <a:bodyPr wrap="square" rtlCol="0">
            <a:spAutoFit/>
          </a:bodyPr>
          <a:lstStyle/>
          <a:p>
            <a:r>
              <a:rPr lang="de-DE" b="1" dirty="0">
                <a:latin typeface="Comic Sans MS" panose="030F0702030302020204" pitchFamily="66" charset="0"/>
              </a:rPr>
              <a:t>Die berühmte Ente hat ihr Geld in Sicherheit gebracht. Sie rechnet immer mit dem Besuch einer berüchtigten Diebesbande. Schaut selbst! </a:t>
            </a:r>
            <a:endParaRPr lang="de-DE" dirty="0"/>
          </a:p>
        </p:txBody>
      </p:sp>
    </p:spTree>
    <p:extLst>
      <p:ext uri="{BB962C8B-B14F-4D97-AF65-F5344CB8AC3E}">
        <p14:creationId xmlns:p14="http://schemas.microsoft.com/office/powerpoint/2010/main" val="35721753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tandarddesign">
  <a:themeElements>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design">
      <a:majorFont>
        <a:latin typeface="Arial Unicode MS"/>
        <a:ea typeface=""/>
        <a:cs typeface=""/>
      </a:majorFont>
      <a:minorFont>
        <a:latin typeface="Arial Unicode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Unicode MS" pitchFamily="34" charset="-128"/>
          </a:defRPr>
        </a:defPPr>
      </a:lstStyle>
    </a:lnDef>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1573</Words>
  <Application>Microsoft Office PowerPoint</Application>
  <PresentationFormat>Breitbild</PresentationFormat>
  <Paragraphs>233</Paragraphs>
  <Slides>10</Slides>
  <Notes>1</Notes>
  <HiddenSlides>1</HiddenSlides>
  <MMClips>2</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10</vt:i4>
      </vt:variant>
    </vt:vector>
  </HeadingPairs>
  <TitlesOfParts>
    <vt:vector size="17" baseType="lpstr">
      <vt:lpstr>Arial</vt:lpstr>
      <vt:lpstr>Arial Unicode MS</vt:lpstr>
      <vt:lpstr>Calibri</vt:lpstr>
      <vt:lpstr>Calibri Light</vt:lpstr>
      <vt:lpstr>Comic Sans MS</vt:lpstr>
      <vt:lpstr>Office</vt:lpstr>
      <vt:lpstr>1_Standarddesign</vt:lpstr>
      <vt:lpstr>Der Tresorraum  im Haus einer berühmten Ente</vt:lpstr>
      <vt:lpstr>PowerPoint-Präsentation</vt:lpstr>
      <vt:lpstr>PowerPoint-Präsentation</vt:lpstr>
      <vt:lpstr>PowerPoint-Präsentation</vt:lpstr>
      <vt:lpstr>PowerPoint-Präsentation</vt:lpstr>
      <vt:lpstr>PowerPoint-Präsentation</vt:lpstr>
      <vt:lpstr>PowerPoint-Präsentation</vt:lpstr>
      <vt:lpstr>Du stehst vor dem Haus der berühmten Ente!</vt:lpstr>
      <vt:lpstr>Der große Tresor ist leer!</vt:lpstr>
      <vt:lpstr>PowerPoint-Präsentation</vt:lpstr>
    </vt:vector>
  </TitlesOfParts>
  <Company>Uni-Bamberg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Jahreiß, Astrid</dc:creator>
  <cp:lastModifiedBy>Jahreiß, Astrid</cp:lastModifiedBy>
  <cp:revision>210</cp:revision>
  <dcterms:created xsi:type="dcterms:W3CDTF">2020-11-07T10:56:03Z</dcterms:created>
  <dcterms:modified xsi:type="dcterms:W3CDTF">2021-02-24T14:48:39Z</dcterms:modified>
</cp:coreProperties>
</file>